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44"/>
  </p:notesMasterIdLst>
  <p:handoutMasterIdLst>
    <p:handoutMasterId r:id="rId45"/>
  </p:handoutMasterIdLst>
  <p:sldIdLst>
    <p:sldId id="308" r:id="rId2"/>
    <p:sldId id="364" r:id="rId3"/>
    <p:sldId id="366" r:id="rId4"/>
    <p:sldId id="324" r:id="rId5"/>
    <p:sldId id="383" r:id="rId6"/>
    <p:sldId id="331" r:id="rId7"/>
    <p:sldId id="367" r:id="rId8"/>
    <p:sldId id="368" r:id="rId9"/>
    <p:sldId id="369" r:id="rId10"/>
    <p:sldId id="346" r:id="rId11"/>
    <p:sldId id="347" r:id="rId12"/>
    <p:sldId id="348" r:id="rId13"/>
    <p:sldId id="371" r:id="rId14"/>
    <p:sldId id="332" r:id="rId15"/>
    <p:sldId id="372" r:id="rId16"/>
    <p:sldId id="381" r:id="rId17"/>
    <p:sldId id="382" r:id="rId18"/>
    <p:sldId id="333" r:id="rId19"/>
    <p:sldId id="373" r:id="rId20"/>
    <p:sldId id="375" r:id="rId21"/>
    <p:sldId id="376" r:id="rId22"/>
    <p:sldId id="313" r:id="rId23"/>
    <p:sldId id="323" r:id="rId24"/>
    <p:sldId id="377" r:id="rId25"/>
    <p:sldId id="362" r:id="rId26"/>
    <p:sldId id="387" r:id="rId27"/>
    <p:sldId id="389" r:id="rId28"/>
    <p:sldId id="390" r:id="rId29"/>
    <p:sldId id="351" r:id="rId30"/>
    <p:sldId id="352" r:id="rId31"/>
    <p:sldId id="353" r:id="rId32"/>
    <p:sldId id="315" r:id="rId33"/>
    <p:sldId id="334" r:id="rId34"/>
    <p:sldId id="354" r:id="rId35"/>
    <p:sldId id="356" r:id="rId36"/>
    <p:sldId id="357" r:id="rId37"/>
    <p:sldId id="335" r:id="rId38"/>
    <p:sldId id="384" r:id="rId39"/>
    <p:sldId id="361" r:id="rId40"/>
    <p:sldId id="386" r:id="rId41"/>
    <p:sldId id="344" r:id="rId42"/>
    <p:sldId id="385" r:id="rId43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C6D17AA-C886-4FB9-A936-570C19DEE7CE}">
          <p14:sldIdLst>
            <p14:sldId id="308"/>
            <p14:sldId id="364"/>
            <p14:sldId id="366"/>
            <p14:sldId id="324"/>
            <p14:sldId id="383"/>
            <p14:sldId id="331"/>
            <p14:sldId id="367"/>
            <p14:sldId id="368"/>
            <p14:sldId id="369"/>
            <p14:sldId id="346"/>
            <p14:sldId id="347"/>
            <p14:sldId id="348"/>
            <p14:sldId id="371"/>
            <p14:sldId id="332"/>
            <p14:sldId id="372"/>
            <p14:sldId id="381"/>
            <p14:sldId id="382"/>
            <p14:sldId id="333"/>
            <p14:sldId id="373"/>
            <p14:sldId id="375"/>
            <p14:sldId id="376"/>
            <p14:sldId id="313"/>
            <p14:sldId id="323"/>
            <p14:sldId id="377"/>
            <p14:sldId id="362"/>
            <p14:sldId id="387"/>
            <p14:sldId id="389"/>
            <p14:sldId id="390"/>
            <p14:sldId id="351"/>
            <p14:sldId id="352"/>
            <p14:sldId id="353"/>
            <p14:sldId id="315"/>
            <p14:sldId id="334"/>
            <p14:sldId id="354"/>
            <p14:sldId id="356"/>
            <p14:sldId id="357"/>
            <p14:sldId id="335"/>
            <p14:sldId id="384"/>
            <p14:sldId id="361"/>
            <p14:sldId id="386"/>
            <p14:sldId id="344"/>
            <p14:sldId id="3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4004" autoAdjust="0"/>
  </p:normalViewPr>
  <p:slideViewPr>
    <p:cSldViewPr>
      <p:cViewPr varScale="1">
        <p:scale>
          <a:sx n="86" d="100"/>
          <a:sy n="86" d="100"/>
        </p:scale>
        <p:origin x="15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4CB673-96F8-42D6-B374-CA426E479E9C}" type="doc">
      <dgm:prSet loTypeId="urn:microsoft.com/office/officeart/2005/8/layout/vList3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F6D12FB-2D3B-4B37-8246-90603A98EB46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阿嬤，我好像感冒了耶</a:t>
          </a:r>
          <a:r>
            <a:rPr lang="en-US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?!</a:t>
          </a:r>
        </a:p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好像發燒了，還一直流鼻水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058E9D-6588-4521-A4D2-B0451C11F551}" type="parTrans" cxnId="{E0EC28EE-B455-4ABF-ABD8-588216D8AC18}">
      <dgm:prSet/>
      <dgm:spPr/>
      <dgm:t>
        <a:bodyPr/>
        <a:lstStyle/>
        <a:p>
          <a:endParaRPr lang="zh-TW" altLang="en-US"/>
        </a:p>
      </dgm:t>
    </dgm:pt>
    <dgm:pt modelId="{795A8129-CDBB-44C1-A6A6-CEB39F1D16B0}" type="sibTrans" cxnId="{E0EC28EE-B455-4ABF-ABD8-588216D8AC18}">
      <dgm:prSet/>
      <dgm:spPr/>
      <dgm:t>
        <a:bodyPr/>
        <a:lstStyle/>
        <a:p>
          <a:endParaRPr lang="zh-TW" altLang="en-US"/>
        </a:p>
      </dgm:t>
    </dgm:pt>
    <dgm:pt modelId="{F3366E43-C3F2-4B03-9B66-4017245169E0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乖孫，阿內喔，前歸剛，我聽</a:t>
          </a:r>
          <a:r>
            <a:rPr lang="zh-TW" altLang="en-US" sz="2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廣播電台有買金厲害的藥阿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，等哩拿後你甲，聽工甲一蓋丟五號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09AD67-2C57-4DF7-9E5D-A050AECDBF60}" type="parTrans" cxnId="{75EF56B7-1B34-4420-B4CF-379956C07610}">
      <dgm:prSet/>
      <dgm:spPr/>
      <dgm:t>
        <a:bodyPr/>
        <a:lstStyle/>
        <a:p>
          <a:endParaRPr lang="zh-TW" altLang="en-US"/>
        </a:p>
      </dgm:t>
    </dgm:pt>
    <dgm:pt modelId="{D396D8D5-6511-475B-B951-A9F9834ABF2A}" type="sibTrans" cxnId="{75EF56B7-1B34-4420-B4CF-379956C07610}">
      <dgm:prSet/>
      <dgm:spPr/>
      <dgm:t>
        <a:bodyPr/>
        <a:lstStyle/>
        <a:p>
          <a:endParaRPr lang="zh-TW" altLang="en-US"/>
        </a:p>
      </dgm:t>
    </dgm:pt>
    <dgm:pt modelId="{E7990B2D-C4C1-4828-93E2-FA8A34C1B2D1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阿嬤，我 </a:t>
          </a:r>
          <a:r>
            <a:rPr lang="zh-TW" altLang="en-US" sz="3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不想吃藥 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啦</a:t>
          </a:r>
          <a:r>
            <a:rPr lang="en-US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~(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哭</a:t>
          </a:r>
          <a:r>
            <a:rPr lang="en-US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D39AC6-64A7-47C8-8751-7704295EBE5B}" type="parTrans" cxnId="{93810801-2CBC-4CBC-A8E5-3BE8D76A4151}">
      <dgm:prSet/>
      <dgm:spPr/>
      <dgm:t>
        <a:bodyPr/>
        <a:lstStyle/>
        <a:p>
          <a:endParaRPr lang="zh-TW" altLang="en-US"/>
        </a:p>
      </dgm:t>
    </dgm:pt>
    <dgm:pt modelId="{79C98672-6010-4093-BCA5-E96B321673B5}" type="sibTrans" cxnId="{93810801-2CBC-4CBC-A8E5-3BE8D76A4151}">
      <dgm:prSet/>
      <dgm:spPr/>
      <dgm:t>
        <a:bodyPr/>
        <a:lstStyle/>
        <a:p>
          <a:endParaRPr lang="zh-TW" altLang="en-US"/>
        </a:p>
      </dgm:t>
    </dgm:pt>
    <dgm:pt modelId="{033320ED-8AAA-4E01-98AB-D9C3211D0C16}" type="pres">
      <dgm:prSet presAssocID="{914CB673-96F8-42D6-B374-CA426E479E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F9E6915-ABF7-4490-883F-8E619F73873E}" type="pres">
      <dgm:prSet presAssocID="{8F6D12FB-2D3B-4B37-8246-90603A98EB46}" presName="composite" presStyleCnt="0"/>
      <dgm:spPr/>
    </dgm:pt>
    <dgm:pt modelId="{19D195E4-3754-4AFE-BBE2-3FD43916B1C2}" type="pres">
      <dgm:prSet presAssocID="{8F6D12FB-2D3B-4B37-8246-90603A98EB46}" presName="imgShp" presStyleLbl="fgImgPlace1" presStyleIdx="0" presStyleCnt="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58E73243-D0EA-4B0D-86A5-D47FB611A6CD}" type="pres">
      <dgm:prSet presAssocID="{8F6D12FB-2D3B-4B37-8246-90603A98EB4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66B210-8A7A-49E8-BDF0-B4C4B1831DED}" type="pres">
      <dgm:prSet presAssocID="{795A8129-CDBB-44C1-A6A6-CEB39F1D16B0}" presName="spacing" presStyleCnt="0"/>
      <dgm:spPr/>
    </dgm:pt>
    <dgm:pt modelId="{6E89D567-F57F-4423-9BC1-B3D4FC4E1843}" type="pres">
      <dgm:prSet presAssocID="{F3366E43-C3F2-4B03-9B66-4017245169E0}" presName="composite" presStyleCnt="0"/>
      <dgm:spPr/>
    </dgm:pt>
    <dgm:pt modelId="{FE2F636B-8251-4C00-B0A4-17B1B2EED711}" type="pres">
      <dgm:prSet presAssocID="{F3366E43-C3F2-4B03-9B66-4017245169E0}" presName="imgShp" presStyleLbl="fgImgPlace1" presStyleIdx="1" presStyleCnt="3" custLinFactNeighborX="222" custLinFactNeighborY="-103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7046FBA-F245-4671-90A3-BCBC5B650661}" type="pres">
      <dgm:prSet presAssocID="{F3366E43-C3F2-4B03-9B66-4017245169E0}" presName="txShp" presStyleLbl="node1" presStyleIdx="1" presStyleCnt="3" custScaleY="13579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8804F8-2793-43DE-ACF0-DB89070EFB42}" type="pres">
      <dgm:prSet presAssocID="{D396D8D5-6511-475B-B951-A9F9834ABF2A}" presName="spacing" presStyleCnt="0"/>
      <dgm:spPr/>
    </dgm:pt>
    <dgm:pt modelId="{CF5A06E1-A1CD-42BD-8DD4-FC6EC1031095}" type="pres">
      <dgm:prSet presAssocID="{E7990B2D-C4C1-4828-93E2-FA8A34C1B2D1}" presName="composite" presStyleCnt="0"/>
      <dgm:spPr/>
    </dgm:pt>
    <dgm:pt modelId="{FB8466A6-B7D8-4329-9815-4A747889017D}" type="pres">
      <dgm:prSet presAssocID="{E7990B2D-C4C1-4828-93E2-FA8A34C1B2D1}" presName="imgShp" presStyleLbl="fgImgPlace1" presStyleIdx="2" presStyleCnt="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C59C4700-8FA4-4356-8049-B39325897AB3}" type="pres">
      <dgm:prSet presAssocID="{E7990B2D-C4C1-4828-93E2-FA8A34C1B2D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50B259B-53B1-4814-B8FF-DE7E870ED027}" type="presOf" srcId="{8F6D12FB-2D3B-4B37-8246-90603A98EB46}" destId="{58E73243-D0EA-4B0D-86A5-D47FB611A6CD}" srcOrd="0" destOrd="0" presId="urn:microsoft.com/office/officeart/2005/8/layout/vList3"/>
    <dgm:cxn modelId="{8F881C3F-C2A3-41E4-A87A-4BBD02924FB9}" type="presOf" srcId="{E7990B2D-C4C1-4828-93E2-FA8A34C1B2D1}" destId="{C59C4700-8FA4-4356-8049-B39325897AB3}" srcOrd="0" destOrd="0" presId="urn:microsoft.com/office/officeart/2005/8/layout/vList3"/>
    <dgm:cxn modelId="{93810801-2CBC-4CBC-A8E5-3BE8D76A4151}" srcId="{914CB673-96F8-42D6-B374-CA426E479E9C}" destId="{E7990B2D-C4C1-4828-93E2-FA8A34C1B2D1}" srcOrd="2" destOrd="0" parTransId="{65D39AC6-64A7-47C8-8751-7704295EBE5B}" sibTransId="{79C98672-6010-4093-BCA5-E96B321673B5}"/>
    <dgm:cxn modelId="{82C4B49C-4AA6-4E17-AF11-327153DEDFF6}" type="presOf" srcId="{F3366E43-C3F2-4B03-9B66-4017245169E0}" destId="{97046FBA-F245-4671-90A3-BCBC5B650661}" srcOrd="0" destOrd="0" presId="urn:microsoft.com/office/officeart/2005/8/layout/vList3"/>
    <dgm:cxn modelId="{75EF56B7-1B34-4420-B4CF-379956C07610}" srcId="{914CB673-96F8-42D6-B374-CA426E479E9C}" destId="{F3366E43-C3F2-4B03-9B66-4017245169E0}" srcOrd="1" destOrd="0" parTransId="{7F09AD67-2C57-4DF7-9E5D-A050AECDBF60}" sibTransId="{D396D8D5-6511-475B-B951-A9F9834ABF2A}"/>
    <dgm:cxn modelId="{E2F799D9-D65B-4E0B-BE33-9A000D2CC158}" type="presOf" srcId="{914CB673-96F8-42D6-B374-CA426E479E9C}" destId="{033320ED-8AAA-4E01-98AB-D9C3211D0C16}" srcOrd="0" destOrd="0" presId="urn:microsoft.com/office/officeart/2005/8/layout/vList3"/>
    <dgm:cxn modelId="{E0EC28EE-B455-4ABF-ABD8-588216D8AC18}" srcId="{914CB673-96F8-42D6-B374-CA426E479E9C}" destId="{8F6D12FB-2D3B-4B37-8246-90603A98EB46}" srcOrd="0" destOrd="0" parTransId="{52058E9D-6588-4521-A4D2-B0451C11F551}" sibTransId="{795A8129-CDBB-44C1-A6A6-CEB39F1D16B0}"/>
    <dgm:cxn modelId="{B6823AD8-9E31-40EF-84B8-7B16C9F3C95F}" type="presParOf" srcId="{033320ED-8AAA-4E01-98AB-D9C3211D0C16}" destId="{DF9E6915-ABF7-4490-883F-8E619F73873E}" srcOrd="0" destOrd="0" presId="urn:microsoft.com/office/officeart/2005/8/layout/vList3"/>
    <dgm:cxn modelId="{72AC3C6D-0317-4FC0-8D88-BF6EEEBE9B3B}" type="presParOf" srcId="{DF9E6915-ABF7-4490-883F-8E619F73873E}" destId="{19D195E4-3754-4AFE-BBE2-3FD43916B1C2}" srcOrd="0" destOrd="0" presId="urn:microsoft.com/office/officeart/2005/8/layout/vList3"/>
    <dgm:cxn modelId="{B00A1283-2F65-42C5-84E3-693213363F31}" type="presParOf" srcId="{DF9E6915-ABF7-4490-883F-8E619F73873E}" destId="{58E73243-D0EA-4B0D-86A5-D47FB611A6CD}" srcOrd="1" destOrd="0" presId="urn:microsoft.com/office/officeart/2005/8/layout/vList3"/>
    <dgm:cxn modelId="{9524FF75-A11F-4E0A-A40E-7615EE2D24ED}" type="presParOf" srcId="{033320ED-8AAA-4E01-98AB-D9C3211D0C16}" destId="{9766B210-8A7A-49E8-BDF0-B4C4B1831DED}" srcOrd="1" destOrd="0" presId="urn:microsoft.com/office/officeart/2005/8/layout/vList3"/>
    <dgm:cxn modelId="{6F596C6E-E5FE-4A46-92F1-D1441A5155CB}" type="presParOf" srcId="{033320ED-8AAA-4E01-98AB-D9C3211D0C16}" destId="{6E89D567-F57F-4423-9BC1-B3D4FC4E1843}" srcOrd="2" destOrd="0" presId="urn:microsoft.com/office/officeart/2005/8/layout/vList3"/>
    <dgm:cxn modelId="{CD845D19-2498-4878-9A53-D9DB3489D337}" type="presParOf" srcId="{6E89D567-F57F-4423-9BC1-B3D4FC4E1843}" destId="{FE2F636B-8251-4C00-B0A4-17B1B2EED711}" srcOrd="0" destOrd="0" presId="urn:microsoft.com/office/officeart/2005/8/layout/vList3"/>
    <dgm:cxn modelId="{9DAEFE1E-28DD-4CB6-8323-5A2D2C07DAB7}" type="presParOf" srcId="{6E89D567-F57F-4423-9BC1-B3D4FC4E1843}" destId="{97046FBA-F245-4671-90A3-BCBC5B650661}" srcOrd="1" destOrd="0" presId="urn:microsoft.com/office/officeart/2005/8/layout/vList3"/>
    <dgm:cxn modelId="{C0A8D8AF-A8D9-42A3-930D-BC79C0516BAF}" type="presParOf" srcId="{033320ED-8AAA-4E01-98AB-D9C3211D0C16}" destId="{C48804F8-2793-43DE-ACF0-DB89070EFB42}" srcOrd="3" destOrd="0" presId="urn:microsoft.com/office/officeart/2005/8/layout/vList3"/>
    <dgm:cxn modelId="{F8C5E0D4-1435-464D-A88B-9298C555EA60}" type="presParOf" srcId="{033320ED-8AAA-4E01-98AB-D9C3211D0C16}" destId="{CF5A06E1-A1CD-42BD-8DD4-FC6EC1031095}" srcOrd="4" destOrd="0" presId="urn:microsoft.com/office/officeart/2005/8/layout/vList3"/>
    <dgm:cxn modelId="{A1330650-ADEE-4E5C-B616-B76F09B9E21F}" type="presParOf" srcId="{CF5A06E1-A1CD-42BD-8DD4-FC6EC1031095}" destId="{FB8466A6-B7D8-4329-9815-4A747889017D}" srcOrd="0" destOrd="0" presId="urn:microsoft.com/office/officeart/2005/8/layout/vList3"/>
    <dgm:cxn modelId="{09CEDA88-F25E-45F0-BA0F-C973C3D1E9F1}" type="presParOf" srcId="{CF5A06E1-A1CD-42BD-8DD4-FC6EC1031095}" destId="{C59C4700-8FA4-4356-8049-B39325897AB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5894F7-1BCA-4769-BDC3-B09144BF3E08}" type="doc">
      <dgm:prSet loTypeId="urn:microsoft.com/office/officeart/2005/8/layout/arrow4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7CDFB77A-775F-42A0-B8BE-6976213C83BC}">
      <dgm:prSet phldrT="[文字]" custT="1"/>
      <dgm:spPr/>
      <dgm:t>
        <a:bodyPr/>
        <a:lstStyle/>
        <a:p>
          <a:r>
            <a:rPr lang="zh-TW" altLang="en-US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西藥</a:t>
          </a:r>
          <a:endParaRPr lang="zh-TW" altLang="en-US" sz="8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BEF0C90-A2D9-4B09-9C4A-57892999A052}" type="parTrans" cxnId="{2A6ED472-C3A8-457E-B77B-5E5B2FC03FFD}">
      <dgm:prSet/>
      <dgm:spPr/>
      <dgm:t>
        <a:bodyPr/>
        <a:lstStyle/>
        <a:p>
          <a:endParaRPr lang="zh-TW" altLang="en-US"/>
        </a:p>
      </dgm:t>
    </dgm:pt>
    <dgm:pt modelId="{1AC1BFF2-D2AA-42A3-965B-328F8E2B738D}" type="sibTrans" cxnId="{2A6ED472-C3A8-457E-B77B-5E5B2FC03FFD}">
      <dgm:prSet/>
      <dgm:spPr/>
      <dgm:t>
        <a:bodyPr/>
        <a:lstStyle/>
        <a:p>
          <a:endParaRPr lang="zh-TW" altLang="en-US"/>
        </a:p>
      </dgm:t>
    </dgm:pt>
    <dgm:pt modelId="{89D0912C-2A8B-433F-8259-DCE44840FB33}">
      <dgm:prSet phldrT="[文字]" custT="1"/>
      <dgm:spPr/>
      <dgm:t>
        <a:bodyPr/>
        <a:lstStyle/>
        <a:p>
          <a:r>
            <a:rPr lang="zh-TW" altLang="en-US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中藥</a:t>
          </a:r>
          <a:endParaRPr lang="zh-TW" altLang="en-US" sz="8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F58A6E0-AAEA-46DB-B3AD-FDC137195AA9}" type="parTrans" cxnId="{53F110BF-0A44-4D92-B630-64833ED577F4}">
      <dgm:prSet/>
      <dgm:spPr/>
      <dgm:t>
        <a:bodyPr/>
        <a:lstStyle/>
        <a:p>
          <a:endParaRPr lang="zh-TW" altLang="en-US"/>
        </a:p>
      </dgm:t>
    </dgm:pt>
    <dgm:pt modelId="{BFE17605-C2D4-4111-969F-03F98B1B1873}" type="sibTrans" cxnId="{53F110BF-0A44-4D92-B630-64833ED577F4}">
      <dgm:prSet/>
      <dgm:spPr/>
      <dgm:t>
        <a:bodyPr/>
        <a:lstStyle/>
        <a:p>
          <a:endParaRPr lang="zh-TW" altLang="en-US"/>
        </a:p>
      </dgm:t>
    </dgm:pt>
    <dgm:pt modelId="{B2480FBE-CB5D-4A14-88ED-E4D6BB8E3C19}" type="pres">
      <dgm:prSet presAssocID="{8E5894F7-1BCA-4769-BDC3-B09144BF3E0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366C16-BC74-4CD7-8491-D56423A953C1}" type="pres">
      <dgm:prSet presAssocID="{7CDFB77A-775F-42A0-B8BE-6976213C83BC}" presName="upArrow" presStyleLbl="node1" presStyleIdx="0" presStyleCnt="2"/>
      <dgm:spPr/>
    </dgm:pt>
    <dgm:pt modelId="{2CA6C92B-4DA2-4FBA-A448-7526D0B6886A}" type="pres">
      <dgm:prSet presAssocID="{7CDFB77A-775F-42A0-B8BE-6976213C83B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623B8A-11F9-4D5F-858D-93A4213EA05E}" type="pres">
      <dgm:prSet presAssocID="{89D0912C-2A8B-433F-8259-DCE44840FB33}" presName="downArrow" presStyleLbl="node1" presStyleIdx="1" presStyleCnt="2"/>
      <dgm:spPr/>
    </dgm:pt>
    <dgm:pt modelId="{820749BF-B73A-4294-B714-2FA2D088697C}" type="pres">
      <dgm:prSet presAssocID="{89D0912C-2A8B-433F-8259-DCE44840FB33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3F110BF-0A44-4D92-B630-64833ED577F4}" srcId="{8E5894F7-1BCA-4769-BDC3-B09144BF3E08}" destId="{89D0912C-2A8B-433F-8259-DCE44840FB33}" srcOrd="1" destOrd="0" parTransId="{7F58A6E0-AAEA-46DB-B3AD-FDC137195AA9}" sibTransId="{BFE17605-C2D4-4111-969F-03F98B1B1873}"/>
    <dgm:cxn modelId="{4E5D0815-2F44-440D-AC50-BD718D033EA3}" type="presOf" srcId="{7CDFB77A-775F-42A0-B8BE-6976213C83BC}" destId="{2CA6C92B-4DA2-4FBA-A448-7526D0B6886A}" srcOrd="0" destOrd="0" presId="urn:microsoft.com/office/officeart/2005/8/layout/arrow4"/>
    <dgm:cxn modelId="{5DF7D80E-831C-4469-8B56-61CD3228A893}" type="presOf" srcId="{89D0912C-2A8B-433F-8259-DCE44840FB33}" destId="{820749BF-B73A-4294-B714-2FA2D088697C}" srcOrd="0" destOrd="0" presId="urn:microsoft.com/office/officeart/2005/8/layout/arrow4"/>
    <dgm:cxn modelId="{40FBD418-6761-4D8B-B6B6-4368E66CA2FA}" type="presOf" srcId="{8E5894F7-1BCA-4769-BDC3-B09144BF3E08}" destId="{B2480FBE-CB5D-4A14-88ED-E4D6BB8E3C19}" srcOrd="0" destOrd="0" presId="urn:microsoft.com/office/officeart/2005/8/layout/arrow4"/>
    <dgm:cxn modelId="{2A6ED472-C3A8-457E-B77B-5E5B2FC03FFD}" srcId="{8E5894F7-1BCA-4769-BDC3-B09144BF3E08}" destId="{7CDFB77A-775F-42A0-B8BE-6976213C83BC}" srcOrd="0" destOrd="0" parTransId="{3BEF0C90-A2D9-4B09-9C4A-57892999A052}" sibTransId="{1AC1BFF2-D2AA-42A3-965B-328F8E2B738D}"/>
    <dgm:cxn modelId="{1B46B032-AA83-4272-9911-6024AFA79AC5}" type="presParOf" srcId="{B2480FBE-CB5D-4A14-88ED-E4D6BB8E3C19}" destId="{E1366C16-BC74-4CD7-8491-D56423A953C1}" srcOrd="0" destOrd="0" presId="urn:microsoft.com/office/officeart/2005/8/layout/arrow4"/>
    <dgm:cxn modelId="{2A8CD74F-3B92-4CC9-B716-C53CED4EDA14}" type="presParOf" srcId="{B2480FBE-CB5D-4A14-88ED-E4D6BB8E3C19}" destId="{2CA6C92B-4DA2-4FBA-A448-7526D0B6886A}" srcOrd="1" destOrd="0" presId="urn:microsoft.com/office/officeart/2005/8/layout/arrow4"/>
    <dgm:cxn modelId="{50864039-1176-4703-A6F5-B53A69E6DABD}" type="presParOf" srcId="{B2480FBE-CB5D-4A14-88ED-E4D6BB8E3C19}" destId="{B5623B8A-11F9-4D5F-858D-93A4213EA05E}" srcOrd="2" destOrd="0" presId="urn:microsoft.com/office/officeart/2005/8/layout/arrow4"/>
    <dgm:cxn modelId="{88DE95D1-9341-4219-ADC7-F96F4EDABA30}" type="presParOf" srcId="{B2480FBE-CB5D-4A14-88ED-E4D6BB8E3C19}" destId="{820749BF-B73A-4294-B714-2FA2D088697C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A2DC3D-A6F1-4ADB-9F7A-6463C4CDFFAB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1DD0266-D43C-4119-8FF5-619452BE6396}">
      <dgm:prSet phldrT="[文字]"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竹風體W4" pitchFamily="65" charset="-120"/>
              <a:ea typeface="華康竹風體W4" pitchFamily="65" charset="-120"/>
            </a:rPr>
            <a:t>能力一   做身體的主人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竹風體W4" pitchFamily="65" charset="-120"/>
            <a:ea typeface="華康竹風體W4" pitchFamily="65" charset="-120"/>
          </a:endParaRPr>
        </a:p>
      </dgm:t>
    </dgm:pt>
    <dgm:pt modelId="{F5BF21A5-DA84-4F6C-AE1D-BA11C3FE2C49}" type="parTrans" cxnId="{E9DA52A4-EAD4-4351-992C-64416C64E0C1}">
      <dgm:prSet/>
      <dgm:spPr/>
      <dgm:t>
        <a:bodyPr/>
        <a:lstStyle/>
        <a:p>
          <a:endParaRPr lang="zh-TW" altLang="en-US"/>
        </a:p>
      </dgm:t>
    </dgm:pt>
    <dgm:pt modelId="{B3A86BA9-75BF-45E3-913D-745A86EA2306}" type="sibTrans" cxnId="{E9DA52A4-EAD4-4351-992C-64416C64E0C1}">
      <dgm:prSet/>
      <dgm:spPr/>
      <dgm:t>
        <a:bodyPr/>
        <a:lstStyle/>
        <a:p>
          <a:endParaRPr lang="zh-TW" altLang="en-US"/>
        </a:p>
      </dgm:t>
    </dgm:pt>
    <dgm:pt modelId="{28282A17-4B3E-4EB2-AA4B-86E793855D6E}">
      <dgm:prSet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竹風體W4" pitchFamily="65" charset="-120"/>
              <a:ea typeface="華康竹風體W4" pitchFamily="65" charset="-120"/>
            </a:rPr>
            <a:t>能力二   清楚表達自己的身體狀況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竹風體W4" pitchFamily="65" charset="-120"/>
            <a:ea typeface="華康竹風體W4" pitchFamily="65" charset="-120"/>
          </a:endParaRPr>
        </a:p>
      </dgm:t>
    </dgm:pt>
    <dgm:pt modelId="{977F163C-DF7E-4285-B5CA-E59D9688B3C8}" type="parTrans" cxnId="{20DCFE87-E683-4B4E-917C-51E3BF2B010E}">
      <dgm:prSet/>
      <dgm:spPr/>
      <dgm:t>
        <a:bodyPr/>
        <a:lstStyle/>
        <a:p>
          <a:endParaRPr lang="zh-TW" altLang="en-US"/>
        </a:p>
      </dgm:t>
    </dgm:pt>
    <dgm:pt modelId="{7685F11B-12B0-4910-BF84-BC8E5DA5698F}" type="sibTrans" cxnId="{20DCFE87-E683-4B4E-917C-51E3BF2B010E}">
      <dgm:prSet/>
      <dgm:spPr/>
      <dgm:t>
        <a:bodyPr/>
        <a:lstStyle/>
        <a:p>
          <a:endParaRPr lang="zh-TW" altLang="en-US"/>
        </a:p>
      </dgm:t>
    </dgm:pt>
    <dgm:pt modelId="{8D85AD18-1324-4678-B141-41E5C35FFA9C}">
      <dgm:prSet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竹風體W4" pitchFamily="65" charset="-120"/>
              <a:ea typeface="華康竹風體W4" pitchFamily="65" charset="-120"/>
            </a:rPr>
            <a:t>能力三   看清楚藥品標示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竹風體W4" pitchFamily="65" charset="-120"/>
            <a:ea typeface="華康竹風體W4" pitchFamily="65" charset="-120"/>
          </a:endParaRPr>
        </a:p>
      </dgm:t>
    </dgm:pt>
    <dgm:pt modelId="{EDF639A2-DBFB-492C-BB75-67F3CD77BB5B}" type="parTrans" cxnId="{DAE3798E-A4BF-4FBB-9E1C-F63C8F6155AC}">
      <dgm:prSet/>
      <dgm:spPr/>
      <dgm:t>
        <a:bodyPr/>
        <a:lstStyle/>
        <a:p>
          <a:endParaRPr lang="zh-TW" altLang="en-US"/>
        </a:p>
      </dgm:t>
    </dgm:pt>
    <dgm:pt modelId="{8236697D-8FA8-4401-A8C3-0A591CA2A556}" type="sibTrans" cxnId="{DAE3798E-A4BF-4FBB-9E1C-F63C8F6155AC}">
      <dgm:prSet/>
      <dgm:spPr/>
      <dgm:t>
        <a:bodyPr/>
        <a:lstStyle/>
        <a:p>
          <a:endParaRPr lang="zh-TW" altLang="en-US"/>
        </a:p>
      </dgm:t>
    </dgm:pt>
    <dgm:pt modelId="{66CB3EC5-1AEC-4EDC-8ADE-882CA3C46B2D}">
      <dgm:prSet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竹風體W4" pitchFamily="65" charset="-120"/>
              <a:ea typeface="華康竹風體W4" pitchFamily="65" charset="-120"/>
            </a:rPr>
            <a:t>能力四   清楚用藥方法、時間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竹風體W4" pitchFamily="65" charset="-120"/>
            <a:ea typeface="華康竹風體W4" pitchFamily="65" charset="-120"/>
          </a:endParaRPr>
        </a:p>
      </dgm:t>
    </dgm:pt>
    <dgm:pt modelId="{3CE1331D-A2CD-47BB-9E93-3E9563741D2B}" type="parTrans" cxnId="{6EBCB4E4-408A-48BF-9807-EDA98C71264C}">
      <dgm:prSet/>
      <dgm:spPr/>
      <dgm:t>
        <a:bodyPr/>
        <a:lstStyle/>
        <a:p>
          <a:endParaRPr lang="zh-TW" altLang="en-US"/>
        </a:p>
      </dgm:t>
    </dgm:pt>
    <dgm:pt modelId="{1F84E422-961C-4C22-B7E6-4B1F738CBB94}" type="sibTrans" cxnId="{6EBCB4E4-408A-48BF-9807-EDA98C71264C}">
      <dgm:prSet/>
      <dgm:spPr/>
      <dgm:t>
        <a:bodyPr/>
        <a:lstStyle/>
        <a:p>
          <a:endParaRPr lang="zh-TW" altLang="en-US"/>
        </a:p>
      </dgm:t>
    </dgm:pt>
    <dgm:pt modelId="{58813ADC-B63E-41ED-BEFA-3C9E6E227FE2}">
      <dgm:prSet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竹風體W4" pitchFamily="65" charset="-120"/>
              <a:ea typeface="華康竹風體W4" pitchFamily="65" charset="-120"/>
            </a:rPr>
            <a:t>能力五   與醫師、藥師做朋友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竹風體W4" pitchFamily="65" charset="-120"/>
            <a:ea typeface="華康竹風體W4" pitchFamily="65" charset="-120"/>
          </a:endParaRPr>
        </a:p>
      </dgm:t>
    </dgm:pt>
    <dgm:pt modelId="{3EFF22AB-7BAC-46EA-B40B-6B53300FD799}" type="parTrans" cxnId="{B0119DE0-A0CC-4A1F-90E7-17857740D47C}">
      <dgm:prSet/>
      <dgm:spPr/>
      <dgm:t>
        <a:bodyPr/>
        <a:lstStyle/>
        <a:p>
          <a:endParaRPr lang="zh-TW" altLang="en-US"/>
        </a:p>
      </dgm:t>
    </dgm:pt>
    <dgm:pt modelId="{16865910-D919-4DC3-92E7-74F0A8AA91FA}" type="sibTrans" cxnId="{B0119DE0-A0CC-4A1F-90E7-17857740D47C}">
      <dgm:prSet/>
      <dgm:spPr/>
      <dgm:t>
        <a:bodyPr/>
        <a:lstStyle/>
        <a:p>
          <a:endParaRPr lang="zh-TW" altLang="en-US"/>
        </a:p>
      </dgm:t>
    </dgm:pt>
    <dgm:pt modelId="{39F856A9-6D2C-4729-96BC-BB3FE3B4818C}" type="pres">
      <dgm:prSet presAssocID="{C2A2DC3D-A6F1-4ADB-9F7A-6463C4CDFF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CCC6C3-DF0D-4EB1-8E76-AB15CAB11776}" type="pres">
      <dgm:prSet presAssocID="{91DD0266-D43C-4119-8FF5-619452BE6396}" presName="parentLin" presStyleCnt="0"/>
      <dgm:spPr/>
    </dgm:pt>
    <dgm:pt modelId="{B961C339-1001-49BC-B87D-041B7CCCB2C9}" type="pres">
      <dgm:prSet presAssocID="{91DD0266-D43C-4119-8FF5-619452BE6396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9E911ED5-7E49-4D95-9D54-A0AFB901CFBD}" type="pres">
      <dgm:prSet presAssocID="{91DD0266-D43C-4119-8FF5-619452BE639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B763B5-5CC5-42AC-BA77-B763A5E00DA1}" type="pres">
      <dgm:prSet presAssocID="{91DD0266-D43C-4119-8FF5-619452BE6396}" presName="negativeSpace" presStyleCnt="0"/>
      <dgm:spPr/>
    </dgm:pt>
    <dgm:pt modelId="{8ED0ADCB-8AE0-43E2-A595-B0B86C55CE35}" type="pres">
      <dgm:prSet presAssocID="{91DD0266-D43C-4119-8FF5-619452BE6396}" presName="childText" presStyleLbl="conFgAcc1" presStyleIdx="0" presStyleCnt="5" custLinFactNeighborX="-585">
        <dgm:presLayoutVars>
          <dgm:bulletEnabled val="1"/>
        </dgm:presLayoutVars>
      </dgm:prSet>
      <dgm:spPr/>
    </dgm:pt>
    <dgm:pt modelId="{6C6251AF-2072-4DB2-B39E-76C042830338}" type="pres">
      <dgm:prSet presAssocID="{B3A86BA9-75BF-45E3-913D-745A86EA2306}" presName="spaceBetweenRectangles" presStyleCnt="0"/>
      <dgm:spPr/>
    </dgm:pt>
    <dgm:pt modelId="{E321FE66-36A8-43E6-B62C-7F893B44A77D}" type="pres">
      <dgm:prSet presAssocID="{28282A17-4B3E-4EB2-AA4B-86E793855D6E}" presName="parentLin" presStyleCnt="0"/>
      <dgm:spPr/>
    </dgm:pt>
    <dgm:pt modelId="{2A5D64FF-AC1C-45A8-BB12-D554CBCE8E9E}" type="pres">
      <dgm:prSet presAssocID="{28282A17-4B3E-4EB2-AA4B-86E793855D6E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BB17D39F-5E66-4554-A37C-A62F470F7591}" type="pres">
      <dgm:prSet presAssocID="{28282A17-4B3E-4EB2-AA4B-86E793855D6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F28C28-98EB-4DFB-9B4A-B1639024D65A}" type="pres">
      <dgm:prSet presAssocID="{28282A17-4B3E-4EB2-AA4B-86E793855D6E}" presName="negativeSpace" presStyleCnt="0"/>
      <dgm:spPr/>
    </dgm:pt>
    <dgm:pt modelId="{376404FD-DC78-4BC0-854D-174134220E4F}" type="pres">
      <dgm:prSet presAssocID="{28282A17-4B3E-4EB2-AA4B-86E793855D6E}" presName="childText" presStyleLbl="conFgAcc1" presStyleIdx="1" presStyleCnt="5">
        <dgm:presLayoutVars>
          <dgm:bulletEnabled val="1"/>
        </dgm:presLayoutVars>
      </dgm:prSet>
      <dgm:spPr/>
    </dgm:pt>
    <dgm:pt modelId="{588DDB8D-8A41-40C6-9E00-1A1E6FD55EF5}" type="pres">
      <dgm:prSet presAssocID="{7685F11B-12B0-4910-BF84-BC8E5DA5698F}" presName="spaceBetweenRectangles" presStyleCnt="0"/>
      <dgm:spPr/>
    </dgm:pt>
    <dgm:pt modelId="{C531476C-E7C9-4FBD-926E-C596E61F4F6A}" type="pres">
      <dgm:prSet presAssocID="{8D85AD18-1324-4678-B141-41E5C35FFA9C}" presName="parentLin" presStyleCnt="0"/>
      <dgm:spPr/>
    </dgm:pt>
    <dgm:pt modelId="{3CDCC7B3-6278-4B29-ACC6-11B101E6E781}" type="pres">
      <dgm:prSet presAssocID="{8D85AD18-1324-4678-B141-41E5C35FFA9C}" presName="parentLeftMargin" presStyleLbl="node1" presStyleIdx="1" presStyleCnt="5"/>
      <dgm:spPr/>
      <dgm:t>
        <a:bodyPr/>
        <a:lstStyle/>
        <a:p>
          <a:endParaRPr lang="zh-TW" altLang="en-US"/>
        </a:p>
      </dgm:t>
    </dgm:pt>
    <dgm:pt modelId="{517214E0-A1F6-4DA2-A63C-6D971382D7C1}" type="pres">
      <dgm:prSet presAssocID="{8D85AD18-1324-4678-B141-41E5C35FFA9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EB4E16-D4A4-4BF2-8838-D0BFA0E21E27}" type="pres">
      <dgm:prSet presAssocID="{8D85AD18-1324-4678-B141-41E5C35FFA9C}" presName="negativeSpace" presStyleCnt="0"/>
      <dgm:spPr/>
    </dgm:pt>
    <dgm:pt modelId="{1896A859-97CF-44BB-9ABA-053910CEEB25}" type="pres">
      <dgm:prSet presAssocID="{8D85AD18-1324-4678-B141-41E5C35FFA9C}" presName="childText" presStyleLbl="conFgAcc1" presStyleIdx="2" presStyleCnt="5">
        <dgm:presLayoutVars>
          <dgm:bulletEnabled val="1"/>
        </dgm:presLayoutVars>
      </dgm:prSet>
      <dgm:spPr/>
    </dgm:pt>
    <dgm:pt modelId="{BB736E73-C409-46F8-B5D9-24F69E4EBAF2}" type="pres">
      <dgm:prSet presAssocID="{8236697D-8FA8-4401-A8C3-0A591CA2A556}" presName="spaceBetweenRectangles" presStyleCnt="0"/>
      <dgm:spPr/>
    </dgm:pt>
    <dgm:pt modelId="{3470ADF1-0183-49A8-8563-A825E0D47019}" type="pres">
      <dgm:prSet presAssocID="{66CB3EC5-1AEC-4EDC-8ADE-882CA3C46B2D}" presName="parentLin" presStyleCnt="0"/>
      <dgm:spPr/>
    </dgm:pt>
    <dgm:pt modelId="{B464FE20-1C2B-4235-B9B6-E1F464751675}" type="pres">
      <dgm:prSet presAssocID="{66CB3EC5-1AEC-4EDC-8ADE-882CA3C46B2D}" presName="parentLeftMargin" presStyleLbl="node1" presStyleIdx="2" presStyleCnt="5"/>
      <dgm:spPr/>
      <dgm:t>
        <a:bodyPr/>
        <a:lstStyle/>
        <a:p>
          <a:endParaRPr lang="zh-TW" altLang="en-US"/>
        </a:p>
      </dgm:t>
    </dgm:pt>
    <dgm:pt modelId="{2E935F47-436E-4408-A850-3B2EE721C9A9}" type="pres">
      <dgm:prSet presAssocID="{66CB3EC5-1AEC-4EDC-8ADE-882CA3C46B2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E49AF5-C2B2-40AC-BF0D-DE9E84CD79D9}" type="pres">
      <dgm:prSet presAssocID="{66CB3EC5-1AEC-4EDC-8ADE-882CA3C46B2D}" presName="negativeSpace" presStyleCnt="0"/>
      <dgm:spPr/>
    </dgm:pt>
    <dgm:pt modelId="{41079E32-AE6C-47A1-AA88-27DA3B8BD61A}" type="pres">
      <dgm:prSet presAssocID="{66CB3EC5-1AEC-4EDC-8ADE-882CA3C46B2D}" presName="childText" presStyleLbl="conFgAcc1" presStyleIdx="3" presStyleCnt="5">
        <dgm:presLayoutVars>
          <dgm:bulletEnabled val="1"/>
        </dgm:presLayoutVars>
      </dgm:prSet>
      <dgm:spPr/>
    </dgm:pt>
    <dgm:pt modelId="{76E581DE-0351-4105-9689-749AA0339D0A}" type="pres">
      <dgm:prSet presAssocID="{1F84E422-961C-4C22-B7E6-4B1F738CBB94}" presName="spaceBetweenRectangles" presStyleCnt="0"/>
      <dgm:spPr/>
    </dgm:pt>
    <dgm:pt modelId="{4A81B779-B13E-4F6E-807A-8EAD3F091949}" type="pres">
      <dgm:prSet presAssocID="{58813ADC-B63E-41ED-BEFA-3C9E6E227FE2}" presName="parentLin" presStyleCnt="0"/>
      <dgm:spPr/>
    </dgm:pt>
    <dgm:pt modelId="{BB5801C0-31F2-4DE9-B8B7-BB1B8F2977B1}" type="pres">
      <dgm:prSet presAssocID="{58813ADC-B63E-41ED-BEFA-3C9E6E227FE2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8A76882C-AB32-4A60-9315-296AECC52A35}" type="pres">
      <dgm:prSet presAssocID="{58813ADC-B63E-41ED-BEFA-3C9E6E227FE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58AF49-048E-4B3C-8038-E366B1375506}" type="pres">
      <dgm:prSet presAssocID="{58813ADC-B63E-41ED-BEFA-3C9E6E227FE2}" presName="negativeSpace" presStyleCnt="0"/>
      <dgm:spPr/>
    </dgm:pt>
    <dgm:pt modelId="{387DC73B-0977-42A2-BB60-C7AB02CE7021}" type="pres">
      <dgm:prSet presAssocID="{58813ADC-B63E-41ED-BEFA-3C9E6E227FE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F0CF5C1-1BEE-4A3F-A45F-146E02A32F5D}" type="presOf" srcId="{58813ADC-B63E-41ED-BEFA-3C9E6E227FE2}" destId="{BB5801C0-31F2-4DE9-B8B7-BB1B8F2977B1}" srcOrd="0" destOrd="0" presId="urn:microsoft.com/office/officeart/2005/8/layout/list1"/>
    <dgm:cxn modelId="{B0119DE0-A0CC-4A1F-90E7-17857740D47C}" srcId="{C2A2DC3D-A6F1-4ADB-9F7A-6463C4CDFFAB}" destId="{58813ADC-B63E-41ED-BEFA-3C9E6E227FE2}" srcOrd="4" destOrd="0" parTransId="{3EFF22AB-7BAC-46EA-B40B-6B53300FD799}" sibTransId="{16865910-D919-4DC3-92E7-74F0A8AA91FA}"/>
    <dgm:cxn modelId="{B3F5F4D0-077F-47EF-92C9-F9D788713318}" type="presOf" srcId="{66CB3EC5-1AEC-4EDC-8ADE-882CA3C46B2D}" destId="{2E935F47-436E-4408-A850-3B2EE721C9A9}" srcOrd="1" destOrd="0" presId="urn:microsoft.com/office/officeart/2005/8/layout/list1"/>
    <dgm:cxn modelId="{FDE1429B-9E3D-4F86-8472-B39A2E9176A4}" type="presOf" srcId="{58813ADC-B63E-41ED-BEFA-3C9E6E227FE2}" destId="{8A76882C-AB32-4A60-9315-296AECC52A35}" srcOrd="1" destOrd="0" presId="urn:microsoft.com/office/officeart/2005/8/layout/list1"/>
    <dgm:cxn modelId="{F7163132-C6A5-468C-B5C3-9F5254ADA31E}" type="presOf" srcId="{8D85AD18-1324-4678-B141-41E5C35FFA9C}" destId="{517214E0-A1F6-4DA2-A63C-6D971382D7C1}" srcOrd="1" destOrd="0" presId="urn:microsoft.com/office/officeart/2005/8/layout/list1"/>
    <dgm:cxn modelId="{826BBFCB-AEBB-4615-858B-0D2693202A0D}" type="presOf" srcId="{28282A17-4B3E-4EB2-AA4B-86E793855D6E}" destId="{2A5D64FF-AC1C-45A8-BB12-D554CBCE8E9E}" srcOrd="0" destOrd="0" presId="urn:microsoft.com/office/officeart/2005/8/layout/list1"/>
    <dgm:cxn modelId="{20DCFE87-E683-4B4E-917C-51E3BF2B010E}" srcId="{C2A2DC3D-A6F1-4ADB-9F7A-6463C4CDFFAB}" destId="{28282A17-4B3E-4EB2-AA4B-86E793855D6E}" srcOrd="1" destOrd="0" parTransId="{977F163C-DF7E-4285-B5CA-E59D9688B3C8}" sibTransId="{7685F11B-12B0-4910-BF84-BC8E5DA5698F}"/>
    <dgm:cxn modelId="{DAE3798E-A4BF-4FBB-9E1C-F63C8F6155AC}" srcId="{C2A2DC3D-A6F1-4ADB-9F7A-6463C4CDFFAB}" destId="{8D85AD18-1324-4678-B141-41E5C35FFA9C}" srcOrd="2" destOrd="0" parTransId="{EDF639A2-DBFB-492C-BB75-67F3CD77BB5B}" sibTransId="{8236697D-8FA8-4401-A8C3-0A591CA2A556}"/>
    <dgm:cxn modelId="{875AA52C-83E7-40A0-99B8-68F0D5967EF0}" type="presOf" srcId="{28282A17-4B3E-4EB2-AA4B-86E793855D6E}" destId="{BB17D39F-5E66-4554-A37C-A62F470F7591}" srcOrd="1" destOrd="0" presId="urn:microsoft.com/office/officeart/2005/8/layout/list1"/>
    <dgm:cxn modelId="{5A023B16-F3F0-478D-A668-C048A2036467}" type="presOf" srcId="{C2A2DC3D-A6F1-4ADB-9F7A-6463C4CDFFAB}" destId="{39F856A9-6D2C-4729-96BC-BB3FE3B4818C}" srcOrd="0" destOrd="0" presId="urn:microsoft.com/office/officeart/2005/8/layout/list1"/>
    <dgm:cxn modelId="{E9DA52A4-EAD4-4351-992C-64416C64E0C1}" srcId="{C2A2DC3D-A6F1-4ADB-9F7A-6463C4CDFFAB}" destId="{91DD0266-D43C-4119-8FF5-619452BE6396}" srcOrd="0" destOrd="0" parTransId="{F5BF21A5-DA84-4F6C-AE1D-BA11C3FE2C49}" sibTransId="{B3A86BA9-75BF-45E3-913D-745A86EA2306}"/>
    <dgm:cxn modelId="{6EBCB4E4-408A-48BF-9807-EDA98C71264C}" srcId="{C2A2DC3D-A6F1-4ADB-9F7A-6463C4CDFFAB}" destId="{66CB3EC5-1AEC-4EDC-8ADE-882CA3C46B2D}" srcOrd="3" destOrd="0" parTransId="{3CE1331D-A2CD-47BB-9E93-3E9563741D2B}" sibTransId="{1F84E422-961C-4C22-B7E6-4B1F738CBB94}"/>
    <dgm:cxn modelId="{83FBEB27-1797-45E6-86E4-700820B71C0A}" type="presOf" srcId="{91DD0266-D43C-4119-8FF5-619452BE6396}" destId="{B961C339-1001-49BC-B87D-041B7CCCB2C9}" srcOrd="0" destOrd="0" presId="urn:microsoft.com/office/officeart/2005/8/layout/list1"/>
    <dgm:cxn modelId="{A6C128D5-8522-4557-B33D-4F633E466143}" type="presOf" srcId="{91DD0266-D43C-4119-8FF5-619452BE6396}" destId="{9E911ED5-7E49-4D95-9D54-A0AFB901CFBD}" srcOrd="1" destOrd="0" presId="urn:microsoft.com/office/officeart/2005/8/layout/list1"/>
    <dgm:cxn modelId="{75E7D2C8-4769-4B0C-B0C1-4D6DD6326214}" type="presOf" srcId="{66CB3EC5-1AEC-4EDC-8ADE-882CA3C46B2D}" destId="{B464FE20-1C2B-4235-B9B6-E1F464751675}" srcOrd="0" destOrd="0" presId="urn:microsoft.com/office/officeart/2005/8/layout/list1"/>
    <dgm:cxn modelId="{C88912F1-4303-4D29-B920-3F2C54488BF7}" type="presOf" srcId="{8D85AD18-1324-4678-B141-41E5C35FFA9C}" destId="{3CDCC7B3-6278-4B29-ACC6-11B101E6E781}" srcOrd="0" destOrd="0" presId="urn:microsoft.com/office/officeart/2005/8/layout/list1"/>
    <dgm:cxn modelId="{C046187D-14B1-48B1-AB77-F849CB176960}" type="presParOf" srcId="{39F856A9-6D2C-4729-96BC-BB3FE3B4818C}" destId="{78CCC6C3-DF0D-4EB1-8E76-AB15CAB11776}" srcOrd="0" destOrd="0" presId="urn:microsoft.com/office/officeart/2005/8/layout/list1"/>
    <dgm:cxn modelId="{FD1B09F4-B2C7-4735-999D-B840504A733F}" type="presParOf" srcId="{78CCC6C3-DF0D-4EB1-8E76-AB15CAB11776}" destId="{B961C339-1001-49BC-B87D-041B7CCCB2C9}" srcOrd="0" destOrd="0" presId="urn:microsoft.com/office/officeart/2005/8/layout/list1"/>
    <dgm:cxn modelId="{D9D9C483-7BB1-41E2-8D46-B2D96D71245F}" type="presParOf" srcId="{78CCC6C3-DF0D-4EB1-8E76-AB15CAB11776}" destId="{9E911ED5-7E49-4D95-9D54-A0AFB901CFBD}" srcOrd="1" destOrd="0" presId="urn:microsoft.com/office/officeart/2005/8/layout/list1"/>
    <dgm:cxn modelId="{4433D33A-180E-417B-A206-46FC564935A4}" type="presParOf" srcId="{39F856A9-6D2C-4729-96BC-BB3FE3B4818C}" destId="{6EB763B5-5CC5-42AC-BA77-B763A5E00DA1}" srcOrd="1" destOrd="0" presId="urn:microsoft.com/office/officeart/2005/8/layout/list1"/>
    <dgm:cxn modelId="{265CB7CC-AAA7-45FF-9885-F0FF2CDEA6EA}" type="presParOf" srcId="{39F856A9-6D2C-4729-96BC-BB3FE3B4818C}" destId="{8ED0ADCB-8AE0-43E2-A595-B0B86C55CE35}" srcOrd="2" destOrd="0" presId="urn:microsoft.com/office/officeart/2005/8/layout/list1"/>
    <dgm:cxn modelId="{3A444580-797E-44C2-8044-6CBF6A222A7A}" type="presParOf" srcId="{39F856A9-6D2C-4729-96BC-BB3FE3B4818C}" destId="{6C6251AF-2072-4DB2-B39E-76C042830338}" srcOrd="3" destOrd="0" presId="urn:microsoft.com/office/officeart/2005/8/layout/list1"/>
    <dgm:cxn modelId="{AB77976A-FC96-4EB3-9022-CC1A6439BC5B}" type="presParOf" srcId="{39F856A9-6D2C-4729-96BC-BB3FE3B4818C}" destId="{E321FE66-36A8-43E6-B62C-7F893B44A77D}" srcOrd="4" destOrd="0" presId="urn:microsoft.com/office/officeart/2005/8/layout/list1"/>
    <dgm:cxn modelId="{C0C2C0C3-A4F6-45D4-B28A-FD6017AE3C37}" type="presParOf" srcId="{E321FE66-36A8-43E6-B62C-7F893B44A77D}" destId="{2A5D64FF-AC1C-45A8-BB12-D554CBCE8E9E}" srcOrd="0" destOrd="0" presId="urn:microsoft.com/office/officeart/2005/8/layout/list1"/>
    <dgm:cxn modelId="{9851D620-7642-4DA6-A053-43885A96068F}" type="presParOf" srcId="{E321FE66-36A8-43E6-B62C-7F893B44A77D}" destId="{BB17D39F-5E66-4554-A37C-A62F470F7591}" srcOrd="1" destOrd="0" presId="urn:microsoft.com/office/officeart/2005/8/layout/list1"/>
    <dgm:cxn modelId="{4D0A7850-F61C-4598-BD18-4D10F8F283B8}" type="presParOf" srcId="{39F856A9-6D2C-4729-96BC-BB3FE3B4818C}" destId="{B2F28C28-98EB-4DFB-9B4A-B1639024D65A}" srcOrd="5" destOrd="0" presId="urn:microsoft.com/office/officeart/2005/8/layout/list1"/>
    <dgm:cxn modelId="{384548BC-9F8C-435E-A95C-5BFA22C98784}" type="presParOf" srcId="{39F856A9-6D2C-4729-96BC-BB3FE3B4818C}" destId="{376404FD-DC78-4BC0-854D-174134220E4F}" srcOrd="6" destOrd="0" presId="urn:microsoft.com/office/officeart/2005/8/layout/list1"/>
    <dgm:cxn modelId="{3A35D205-15F9-4D90-BF16-9DDCE4A2CB65}" type="presParOf" srcId="{39F856A9-6D2C-4729-96BC-BB3FE3B4818C}" destId="{588DDB8D-8A41-40C6-9E00-1A1E6FD55EF5}" srcOrd="7" destOrd="0" presId="urn:microsoft.com/office/officeart/2005/8/layout/list1"/>
    <dgm:cxn modelId="{0BEA788C-9E68-41AB-B20C-C434B151CACD}" type="presParOf" srcId="{39F856A9-6D2C-4729-96BC-BB3FE3B4818C}" destId="{C531476C-E7C9-4FBD-926E-C596E61F4F6A}" srcOrd="8" destOrd="0" presId="urn:microsoft.com/office/officeart/2005/8/layout/list1"/>
    <dgm:cxn modelId="{0A7833BA-EED6-4655-AAE7-E9A84043226B}" type="presParOf" srcId="{C531476C-E7C9-4FBD-926E-C596E61F4F6A}" destId="{3CDCC7B3-6278-4B29-ACC6-11B101E6E781}" srcOrd="0" destOrd="0" presId="urn:microsoft.com/office/officeart/2005/8/layout/list1"/>
    <dgm:cxn modelId="{ACA5011C-D262-4F46-B368-EFD7975CA5BC}" type="presParOf" srcId="{C531476C-E7C9-4FBD-926E-C596E61F4F6A}" destId="{517214E0-A1F6-4DA2-A63C-6D971382D7C1}" srcOrd="1" destOrd="0" presId="urn:microsoft.com/office/officeart/2005/8/layout/list1"/>
    <dgm:cxn modelId="{73760F73-48EF-4C28-9CC5-31F65665070A}" type="presParOf" srcId="{39F856A9-6D2C-4729-96BC-BB3FE3B4818C}" destId="{A7EB4E16-D4A4-4BF2-8838-D0BFA0E21E27}" srcOrd="9" destOrd="0" presId="urn:microsoft.com/office/officeart/2005/8/layout/list1"/>
    <dgm:cxn modelId="{B8A1C727-1106-4255-9898-A8F0D744BC80}" type="presParOf" srcId="{39F856A9-6D2C-4729-96BC-BB3FE3B4818C}" destId="{1896A859-97CF-44BB-9ABA-053910CEEB25}" srcOrd="10" destOrd="0" presId="urn:microsoft.com/office/officeart/2005/8/layout/list1"/>
    <dgm:cxn modelId="{45BBFC89-49E0-4310-9073-EE1DA112A6DF}" type="presParOf" srcId="{39F856A9-6D2C-4729-96BC-BB3FE3B4818C}" destId="{BB736E73-C409-46F8-B5D9-24F69E4EBAF2}" srcOrd="11" destOrd="0" presId="urn:microsoft.com/office/officeart/2005/8/layout/list1"/>
    <dgm:cxn modelId="{2406BE51-8B8D-41AC-B427-F5998EE62639}" type="presParOf" srcId="{39F856A9-6D2C-4729-96BC-BB3FE3B4818C}" destId="{3470ADF1-0183-49A8-8563-A825E0D47019}" srcOrd="12" destOrd="0" presId="urn:microsoft.com/office/officeart/2005/8/layout/list1"/>
    <dgm:cxn modelId="{61307B44-239E-435B-9E79-7E25EEA8B68E}" type="presParOf" srcId="{3470ADF1-0183-49A8-8563-A825E0D47019}" destId="{B464FE20-1C2B-4235-B9B6-E1F464751675}" srcOrd="0" destOrd="0" presId="urn:microsoft.com/office/officeart/2005/8/layout/list1"/>
    <dgm:cxn modelId="{B10A1BF3-9B7E-4182-913A-781E8F7A1600}" type="presParOf" srcId="{3470ADF1-0183-49A8-8563-A825E0D47019}" destId="{2E935F47-436E-4408-A850-3B2EE721C9A9}" srcOrd="1" destOrd="0" presId="urn:microsoft.com/office/officeart/2005/8/layout/list1"/>
    <dgm:cxn modelId="{DFC86D23-7003-40E4-BC1D-EA5E2BB21994}" type="presParOf" srcId="{39F856A9-6D2C-4729-96BC-BB3FE3B4818C}" destId="{92E49AF5-C2B2-40AC-BF0D-DE9E84CD79D9}" srcOrd="13" destOrd="0" presId="urn:microsoft.com/office/officeart/2005/8/layout/list1"/>
    <dgm:cxn modelId="{69D37A7A-E510-477D-8470-C775817FD337}" type="presParOf" srcId="{39F856A9-6D2C-4729-96BC-BB3FE3B4818C}" destId="{41079E32-AE6C-47A1-AA88-27DA3B8BD61A}" srcOrd="14" destOrd="0" presId="urn:microsoft.com/office/officeart/2005/8/layout/list1"/>
    <dgm:cxn modelId="{6BE3A41F-C0C5-42CE-B22D-5CABB561D4C1}" type="presParOf" srcId="{39F856A9-6D2C-4729-96BC-BB3FE3B4818C}" destId="{76E581DE-0351-4105-9689-749AA0339D0A}" srcOrd="15" destOrd="0" presId="urn:microsoft.com/office/officeart/2005/8/layout/list1"/>
    <dgm:cxn modelId="{325C1152-C5AD-4046-92F8-308E1F9C9A15}" type="presParOf" srcId="{39F856A9-6D2C-4729-96BC-BB3FE3B4818C}" destId="{4A81B779-B13E-4F6E-807A-8EAD3F091949}" srcOrd="16" destOrd="0" presId="urn:microsoft.com/office/officeart/2005/8/layout/list1"/>
    <dgm:cxn modelId="{CABD5016-7893-467B-B3DB-45D9A9B20332}" type="presParOf" srcId="{4A81B779-B13E-4F6E-807A-8EAD3F091949}" destId="{BB5801C0-31F2-4DE9-B8B7-BB1B8F2977B1}" srcOrd="0" destOrd="0" presId="urn:microsoft.com/office/officeart/2005/8/layout/list1"/>
    <dgm:cxn modelId="{AE173DFB-98AF-4B69-8284-9DD7C0F67641}" type="presParOf" srcId="{4A81B779-B13E-4F6E-807A-8EAD3F091949}" destId="{8A76882C-AB32-4A60-9315-296AECC52A35}" srcOrd="1" destOrd="0" presId="urn:microsoft.com/office/officeart/2005/8/layout/list1"/>
    <dgm:cxn modelId="{7EC027E7-01C2-4233-9675-C4153D41A395}" type="presParOf" srcId="{39F856A9-6D2C-4729-96BC-BB3FE3B4818C}" destId="{EB58AF49-048E-4B3C-8038-E366B1375506}" srcOrd="17" destOrd="0" presId="urn:microsoft.com/office/officeart/2005/8/layout/list1"/>
    <dgm:cxn modelId="{F8E7D9E7-9246-44A0-B219-27C2A6833D9E}" type="presParOf" srcId="{39F856A9-6D2C-4729-96BC-BB3FE3B4818C}" destId="{387DC73B-0977-42A2-BB60-C7AB02CE702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73243-D0EA-4B0D-86A5-D47FB611A6CD}">
      <dsp:nvSpPr>
        <dsp:cNvPr id="0" name=""/>
        <dsp:cNvSpPr/>
      </dsp:nvSpPr>
      <dsp:spPr>
        <a:xfrm rot="10800000">
          <a:off x="1946702" y="1591"/>
          <a:ext cx="6464518" cy="127368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166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阿嬤，我好像感冒了耶</a:t>
          </a:r>
          <a:r>
            <a:rPr lang="en-US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?!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好像發燒了，還一直流鼻水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2265123" y="1591"/>
        <a:ext cx="6146097" cy="1273684"/>
      </dsp:txXfrm>
    </dsp:sp>
    <dsp:sp modelId="{19D195E4-3754-4AFE-BBE2-3FD43916B1C2}">
      <dsp:nvSpPr>
        <dsp:cNvPr id="0" name=""/>
        <dsp:cNvSpPr/>
      </dsp:nvSpPr>
      <dsp:spPr>
        <a:xfrm>
          <a:off x="1309859" y="1591"/>
          <a:ext cx="1273684" cy="1273684"/>
        </a:xfrm>
        <a:prstGeom prst="ellipse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7046FBA-F245-4671-90A3-BCBC5B650661}">
      <dsp:nvSpPr>
        <dsp:cNvPr id="0" name=""/>
        <dsp:cNvSpPr/>
      </dsp:nvSpPr>
      <dsp:spPr>
        <a:xfrm rot="10800000">
          <a:off x="1946702" y="1655480"/>
          <a:ext cx="6464518" cy="1729599"/>
        </a:xfrm>
        <a:prstGeom prst="homePlat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166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乖孫，阿內喔，前歸剛，我聽</a:t>
          </a:r>
          <a:r>
            <a:rPr lang="zh-TW" altLang="en-US" sz="2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廣播電台有買金厲害的藥阿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，等哩拿後你甲，聽工甲一蓋丟五號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2379102" y="1655480"/>
        <a:ext cx="6032118" cy="1729599"/>
      </dsp:txXfrm>
    </dsp:sp>
    <dsp:sp modelId="{FE2F636B-8251-4C00-B0A4-17B1B2EED711}">
      <dsp:nvSpPr>
        <dsp:cNvPr id="0" name=""/>
        <dsp:cNvSpPr/>
      </dsp:nvSpPr>
      <dsp:spPr>
        <a:xfrm>
          <a:off x="1312687" y="1870280"/>
          <a:ext cx="1273684" cy="127368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9C4700-8FA4-4356-8049-B39325897AB3}">
      <dsp:nvSpPr>
        <dsp:cNvPr id="0" name=""/>
        <dsp:cNvSpPr/>
      </dsp:nvSpPr>
      <dsp:spPr>
        <a:xfrm rot="10800000">
          <a:off x="1946702" y="3765284"/>
          <a:ext cx="6464518" cy="1273684"/>
        </a:xfrm>
        <a:prstGeom prst="homePlat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166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阿嬤，我 </a:t>
          </a:r>
          <a:r>
            <a:rPr lang="zh-TW" altLang="en-US" sz="36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不想吃藥 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啦</a:t>
          </a:r>
          <a:r>
            <a:rPr lang="en-US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~(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哭</a:t>
          </a:r>
          <a:r>
            <a:rPr lang="en-US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2265123" y="3765284"/>
        <a:ext cx="6146097" cy="1273684"/>
      </dsp:txXfrm>
    </dsp:sp>
    <dsp:sp modelId="{FB8466A6-B7D8-4329-9815-4A747889017D}">
      <dsp:nvSpPr>
        <dsp:cNvPr id="0" name=""/>
        <dsp:cNvSpPr/>
      </dsp:nvSpPr>
      <dsp:spPr>
        <a:xfrm>
          <a:off x="1309859" y="3765284"/>
          <a:ext cx="1273684" cy="1273684"/>
        </a:xfrm>
        <a:prstGeom prst="ellipse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66C16-BC74-4CD7-8491-D56423A953C1}">
      <dsp:nvSpPr>
        <dsp:cNvPr id="0" name=""/>
        <dsp:cNvSpPr/>
      </dsp:nvSpPr>
      <dsp:spPr>
        <a:xfrm>
          <a:off x="3352" y="0"/>
          <a:ext cx="2011680" cy="1950720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A6C92B-4DA2-4FBA-A448-7526D0B6886A}">
      <dsp:nvSpPr>
        <dsp:cNvPr id="0" name=""/>
        <dsp:cNvSpPr/>
      </dsp:nvSpPr>
      <dsp:spPr>
        <a:xfrm>
          <a:off x="2075383" y="0"/>
          <a:ext cx="3413760" cy="19507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0" tIns="0" rIns="568960" bIns="568960" numCol="1" spcCol="1270" anchor="ctr" anchorCtr="0">
          <a:noAutofit/>
        </a:bodyPr>
        <a:lstStyle/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西藥</a:t>
          </a:r>
          <a:endParaRPr lang="zh-TW" altLang="en-US" sz="8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75383" y="0"/>
        <a:ext cx="3413760" cy="1950720"/>
      </dsp:txXfrm>
    </dsp:sp>
    <dsp:sp modelId="{B5623B8A-11F9-4D5F-858D-93A4213EA05E}">
      <dsp:nvSpPr>
        <dsp:cNvPr id="0" name=""/>
        <dsp:cNvSpPr/>
      </dsp:nvSpPr>
      <dsp:spPr>
        <a:xfrm>
          <a:off x="606856" y="2113280"/>
          <a:ext cx="2011680" cy="1950720"/>
        </a:xfrm>
        <a:prstGeom prst="downArrow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0749BF-B73A-4294-B714-2FA2D088697C}">
      <dsp:nvSpPr>
        <dsp:cNvPr id="0" name=""/>
        <dsp:cNvSpPr/>
      </dsp:nvSpPr>
      <dsp:spPr>
        <a:xfrm>
          <a:off x="2678887" y="2113280"/>
          <a:ext cx="3413760" cy="19507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0" tIns="0" rIns="568960" bIns="568960" numCol="1" spcCol="1270" anchor="ctr" anchorCtr="0">
          <a:noAutofit/>
        </a:bodyPr>
        <a:lstStyle/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中藥</a:t>
          </a:r>
          <a:endParaRPr lang="zh-TW" altLang="en-US" sz="8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678887" y="2113280"/>
        <a:ext cx="3413760" cy="1950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0ADCB-8AE0-43E2-A595-B0B86C55CE35}">
      <dsp:nvSpPr>
        <dsp:cNvPr id="0" name=""/>
        <dsp:cNvSpPr/>
      </dsp:nvSpPr>
      <dsp:spPr>
        <a:xfrm>
          <a:off x="0" y="433744"/>
          <a:ext cx="885698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911ED5-7E49-4D95-9D54-A0AFB901CFBD}">
      <dsp:nvSpPr>
        <dsp:cNvPr id="0" name=""/>
        <dsp:cNvSpPr/>
      </dsp:nvSpPr>
      <dsp:spPr>
        <a:xfrm>
          <a:off x="442849" y="79504"/>
          <a:ext cx="6199888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竹風體W4" pitchFamily="65" charset="-120"/>
              <a:ea typeface="華康竹風體W4" pitchFamily="65" charset="-120"/>
            </a:rPr>
            <a:t>能力一   做身體的主人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竹風體W4" pitchFamily="65" charset="-120"/>
            <a:ea typeface="華康竹風體W4" pitchFamily="65" charset="-120"/>
          </a:endParaRPr>
        </a:p>
      </dsp:txBody>
      <dsp:txXfrm>
        <a:off x="477434" y="114089"/>
        <a:ext cx="6130718" cy="639310"/>
      </dsp:txXfrm>
    </dsp:sp>
    <dsp:sp modelId="{376404FD-DC78-4BC0-854D-174134220E4F}">
      <dsp:nvSpPr>
        <dsp:cNvPr id="0" name=""/>
        <dsp:cNvSpPr/>
      </dsp:nvSpPr>
      <dsp:spPr>
        <a:xfrm>
          <a:off x="0" y="1522384"/>
          <a:ext cx="885698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17D39F-5E66-4554-A37C-A62F470F7591}">
      <dsp:nvSpPr>
        <dsp:cNvPr id="0" name=""/>
        <dsp:cNvSpPr/>
      </dsp:nvSpPr>
      <dsp:spPr>
        <a:xfrm>
          <a:off x="442849" y="1168144"/>
          <a:ext cx="6199888" cy="7084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竹風體W4" pitchFamily="65" charset="-120"/>
              <a:ea typeface="華康竹風體W4" pitchFamily="65" charset="-120"/>
            </a:rPr>
            <a:t>能力二   清楚表達自己的身體狀況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竹風體W4" pitchFamily="65" charset="-120"/>
            <a:ea typeface="華康竹風體W4" pitchFamily="65" charset="-120"/>
          </a:endParaRPr>
        </a:p>
      </dsp:txBody>
      <dsp:txXfrm>
        <a:off x="477434" y="1202729"/>
        <a:ext cx="6130718" cy="639310"/>
      </dsp:txXfrm>
    </dsp:sp>
    <dsp:sp modelId="{1896A859-97CF-44BB-9ABA-053910CEEB25}">
      <dsp:nvSpPr>
        <dsp:cNvPr id="0" name=""/>
        <dsp:cNvSpPr/>
      </dsp:nvSpPr>
      <dsp:spPr>
        <a:xfrm>
          <a:off x="0" y="2611024"/>
          <a:ext cx="885698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7214E0-A1F6-4DA2-A63C-6D971382D7C1}">
      <dsp:nvSpPr>
        <dsp:cNvPr id="0" name=""/>
        <dsp:cNvSpPr/>
      </dsp:nvSpPr>
      <dsp:spPr>
        <a:xfrm>
          <a:off x="442849" y="2256784"/>
          <a:ext cx="6199888" cy="7084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竹風體W4" pitchFamily="65" charset="-120"/>
              <a:ea typeface="華康竹風體W4" pitchFamily="65" charset="-120"/>
            </a:rPr>
            <a:t>能力三   看清楚藥品標示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竹風體W4" pitchFamily="65" charset="-120"/>
            <a:ea typeface="華康竹風體W4" pitchFamily="65" charset="-120"/>
          </a:endParaRPr>
        </a:p>
      </dsp:txBody>
      <dsp:txXfrm>
        <a:off x="477434" y="2291369"/>
        <a:ext cx="6130718" cy="639310"/>
      </dsp:txXfrm>
    </dsp:sp>
    <dsp:sp modelId="{41079E32-AE6C-47A1-AA88-27DA3B8BD61A}">
      <dsp:nvSpPr>
        <dsp:cNvPr id="0" name=""/>
        <dsp:cNvSpPr/>
      </dsp:nvSpPr>
      <dsp:spPr>
        <a:xfrm>
          <a:off x="0" y="3699664"/>
          <a:ext cx="885698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935F47-436E-4408-A850-3B2EE721C9A9}">
      <dsp:nvSpPr>
        <dsp:cNvPr id="0" name=""/>
        <dsp:cNvSpPr/>
      </dsp:nvSpPr>
      <dsp:spPr>
        <a:xfrm>
          <a:off x="442849" y="3345424"/>
          <a:ext cx="6199888" cy="708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竹風體W4" pitchFamily="65" charset="-120"/>
              <a:ea typeface="華康竹風體W4" pitchFamily="65" charset="-120"/>
            </a:rPr>
            <a:t>能力四   清楚用藥方法、時間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竹風體W4" pitchFamily="65" charset="-120"/>
            <a:ea typeface="華康竹風體W4" pitchFamily="65" charset="-120"/>
          </a:endParaRPr>
        </a:p>
      </dsp:txBody>
      <dsp:txXfrm>
        <a:off x="477434" y="3380009"/>
        <a:ext cx="6130718" cy="639310"/>
      </dsp:txXfrm>
    </dsp:sp>
    <dsp:sp modelId="{387DC73B-0977-42A2-BB60-C7AB02CE7021}">
      <dsp:nvSpPr>
        <dsp:cNvPr id="0" name=""/>
        <dsp:cNvSpPr/>
      </dsp:nvSpPr>
      <dsp:spPr>
        <a:xfrm>
          <a:off x="0" y="4788303"/>
          <a:ext cx="885698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76882C-AB32-4A60-9315-296AECC52A35}">
      <dsp:nvSpPr>
        <dsp:cNvPr id="0" name=""/>
        <dsp:cNvSpPr/>
      </dsp:nvSpPr>
      <dsp:spPr>
        <a:xfrm>
          <a:off x="442849" y="4434063"/>
          <a:ext cx="6199888" cy="7084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竹風體W4" pitchFamily="65" charset="-120"/>
              <a:ea typeface="華康竹風體W4" pitchFamily="65" charset="-120"/>
            </a:rPr>
            <a:t>能力五   與醫師、藥師做朋友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竹風體W4" pitchFamily="65" charset="-120"/>
            <a:ea typeface="華康竹風體W4" pitchFamily="65" charset="-120"/>
          </a:endParaRPr>
        </a:p>
      </dsp:txBody>
      <dsp:txXfrm>
        <a:off x="477434" y="4468648"/>
        <a:ext cx="6130718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0D480471-6680-4371-9DA1-C9B2C11DF7D3}" type="datetimeFigureOut">
              <a:rPr lang="zh-TW" altLang="en-US" smtClean="0"/>
              <a:t>2016/10/13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6B2343CA-D3F5-4330-9892-CB5807B775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855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79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79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11EA5F58-30CC-4E91-A35E-9ADD163E05C7}" type="datetimeFigureOut">
              <a:rPr lang="zh-TW" altLang="en-US" smtClean="0"/>
              <a:pPr/>
              <a:t>2016/10/13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262" y="4687053"/>
            <a:ext cx="5389240" cy="4439368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0946"/>
            <a:ext cx="2919565" cy="49379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626" y="9370946"/>
            <a:ext cx="2919565" cy="49379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07F629FB-4F80-4FEA-8A2E-A7C18F645E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99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99C7E98-5EDA-4AE9-979A-627C064F5653}" type="datetime1">
              <a:rPr lang="en-US" altLang="zh-TW" smtClean="0"/>
              <a:t>10/13/2016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6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保存期限和方法：</a:t>
            </a:r>
            <a:endPara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建議保存於乾燥通風陰涼處，不要放在陽光下，或是放在浴室、廚房等濕熱的地方。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29FB-4F80-4FEA-8A2E-A7C18F645E7E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97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避</a:t>
            </a:r>
            <a:r>
              <a:rPr lang="zh-TW" altLang="en-US" sz="3200" b="1" dirty="0" smtClean="0">
                <a:solidFill>
                  <a:srgbClr val="FF3399"/>
                </a:solidFill>
              </a:rPr>
              <a:t>光</a:t>
            </a:r>
            <a:r>
              <a:rPr lang="zh-TW" altLang="en-US" sz="3200" b="0" dirty="0" smtClean="0">
                <a:solidFill>
                  <a:schemeClr val="tx1"/>
                </a:solidFill>
              </a:rPr>
              <a:t> </a:t>
            </a:r>
            <a:r>
              <a:rPr lang="zh-TW" altLang="en-US" dirty="0" smtClean="0"/>
              <a:t> 遠離日光直射、存放在暗色瓶、使用避光袋</a:t>
            </a:r>
            <a:endParaRPr lang="en-US" altLang="zh-TW" dirty="0" smtClean="0"/>
          </a:p>
          <a:p>
            <a:r>
              <a:rPr lang="zh-TW" altLang="en-US" sz="1200" dirty="0" smtClean="0"/>
              <a:t>避</a:t>
            </a:r>
            <a:r>
              <a:rPr lang="zh-TW" altLang="en-US" sz="2400" b="1" dirty="0" smtClean="0">
                <a:solidFill>
                  <a:srgbClr val="FF3399"/>
                </a:solidFill>
              </a:rPr>
              <a:t>溼</a:t>
            </a:r>
            <a:r>
              <a:rPr lang="zh-TW" altLang="en-US" sz="1200" dirty="0" smtClean="0"/>
              <a:t>：所以藥品開封後，棉花、乾燥劑繼續放罐子裡，可以幫忙吸收濕氣，避免藥品變質？錯</a:t>
            </a:r>
            <a:r>
              <a:rPr lang="en-US" altLang="zh-TW" sz="1200" dirty="0" smtClean="0"/>
              <a:t>X</a:t>
            </a:r>
          </a:p>
          <a:p>
            <a:r>
              <a:rPr lang="zh-TW" altLang="en-US" sz="1200" dirty="0" smtClean="0"/>
              <a:t>避</a:t>
            </a:r>
            <a:r>
              <a:rPr lang="zh-TW" altLang="en-US" sz="2400" b="1" dirty="0" smtClean="0">
                <a:solidFill>
                  <a:srgbClr val="FF3399"/>
                </a:solidFill>
              </a:rPr>
              <a:t>熱</a:t>
            </a:r>
            <a:r>
              <a:rPr lang="zh-TW" altLang="en-US" sz="1200" dirty="0" smtClean="0"/>
              <a:t>：所以藥品開封後，將藥品冰在冰箱裡面，可以避免藥品受熱變質？錯</a:t>
            </a:r>
            <a:r>
              <a:rPr lang="en-US" altLang="zh-TW" sz="1200" dirty="0" smtClean="0"/>
              <a:t>X</a:t>
            </a:r>
          </a:p>
          <a:p>
            <a:endParaRPr lang="zh-TW" altLang="en-US" sz="1200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DA0B6E4-C374-44ED-85FB-7741492B79E8}" type="datetime1">
              <a:rPr lang="en-US" altLang="zh-TW" smtClean="0"/>
              <a:t>10/13/2016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97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家中過期、不需使用的藥品處理：</a:t>
            </a:r>
            <a:endPara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若已過期、變質或變色的藥品不要使用，應以廢藥處理流程處理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29FB-4F80-4FEA-8A2E-A7C18F645E7E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932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不要丟水槽、馬桶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29FB-4F80-4FEA-8A2E-A7C18F645E7E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828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dirty="0" smtClean="0">
                <a:solidFill>
                  <a:srgbClr val="003366"/>
                </a:solidFill>
                <a:latin typeface="新細明體" panose="02020500000000000000" pitchFamily="18" charset="-120"/>
              </a:rPr>
              <a:t>哪種藥物須空腹：易被食物影響吸收、胃腸刺激性小的藥物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dirty="0" smtClean="0">
                <a:solidFill>
                  <a:srgbClr val="003366"/>
                </a:solidFill>
                <a:latin typeface="新細明體" panose="02020500000000000000" pitchFamily="18" charset="-120"/>
              </a:rPr>
              <a:t>哪種藥物須飯後服用：可藉食物協助吸收、減少腸胃刺激的藥物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521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29FB-4F80-4FEA-8A2E-A7C18F645E7E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953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E2EA606-231E-40A3-820A-6953B27B8F06}" type="datetime1">
              <a:rPr lang="en-US" altLang="zh-TW" smtClean="0"/>
              <a:t>10/13/2016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12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smtClean="0"/>
          </a:p>
        </p:txBody>
      </p:sp>
      <p:sp>
        <p:nvSpPr>
          <p:cNvPr id="1228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B852087-2E36-4D24-A403-D6711DEFDB20}" type="slidenum">
              <a:rPr lang="zh-CN" altLang="en-US"/>
              <a:pPr eaLnBrk="1" hangingPunct="1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60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/>
              <a:t>廣告內容太神奇</a:t>
            </a:r>
            <a:endParaRPr lang="en-US" altLang="zh-TW" b="1" dirty="0" smtClean="0"/>
          </a:p>
          <a:p>
            <a:r>
              <a:rPr lang="zh-TW" altLang="en-US" b="1" dirty="0" smtClean="0"/>
              <a:t>來路不明</a:t>
            </a:r>
            <a:endParaRPr lang="en-US" altLang="zh-TW" b="1" dirty="0" smtClean="0"/>
          </a:p>
          <a:p>
            <a:r>
              <a:rPr lang="zh-TW" altLang="en-US" b="1" dirty="0" smtClean="0"/>
              <a:t>誇大不實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29FB-4F80-4FEA-8A2E-A7C18F645E7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1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713527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8D86E5-B8EB-4F72-A2E2-75804F94DFAC}" type="datetime1">
              <a:rPr lang="en-US" altLang="zh-TW" smtClean="0"/>
              <a:t>10/13/2016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55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45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CC390E8-0F20-4849-BA3E-864DC80FAE1D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61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「處方藥」：</a:t>
            </a:r>
            <a:r>
              <a:rPr lang="zh-TW" altLang="en-US" b="1" u="sng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須由醫師診斷、需要醫師處方後方可使用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使用的風險性相對較高，必須經由醫師診斷及處方，才能由藥師調劑供應。例如高血壓、糖尿病用藥與抗生素等。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「指示藥」：</a:t>
            </a:r>
            <a:r>
              <a:rPr lang="zh-TW" altLang="en-US" b="1" u="sng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藥性溫和，不需要醫師處方，但須由醫師、藥師指示使用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使用的風險性較處方藥低，不需要醫師處方，但是須有醫師或藥師等依症狀評估及指示後才可購買。例如多數的胃腸用藥與綜合感冒藥等。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「成藥」：</a:t>
            </a:r>
            <a:r>
              <a:rPr lang="zh-TW" altLang="en-US" b="1" u="sng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藥性弱，作用緩和，民眾可以自行購買使用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使用的風險性較指示藥低，藥理作用緩和，不需要醫藥專業人員指示，但民眾使用前需閱讀藥品說明書與標示。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29FB-4F80-4FEA-8A2E-A7C18F645E7E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4373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2A92A84-F8CE-4C50-89D0-E305296DCBE7}" type="datetime1">
              <a:rPr lang="en-US" altLang="zh-TW" smtClean="0"/>
              <a:t>10/13/2016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02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確認藥品的外觀形狀、顏色等，是否與外盒或藥品說明書（仿單）描述的一樣，外包裝是否完整。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29FB-4F80-4FEA-8A2E-A7C18F645E7E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058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為確保核准字號的真實性，可上衛生福利部食品藥物管理署網站首頁西藥醫療器材、含藥化粧品許可證查詢系統查詢。 </a:t>
            </a:r>
          </a:p>
          <a:p>
            <a:r>
              <a:rPr lang="zh-TW" altLang="en-US" dirty="0" smtClean="0"/>
              <a:t>官網：</a:t>
            </a:r>
            <a:r>
              <a:rPr lang="en-US" altLang="zh-TW" dirty="0" smtClean="0"/>
              <a:t>http://www.fda.gov.tw </a:t>
            </a:r>
          </a:p>
          <a:p>
            <a:r>
              <a:rPr lang="zh-TW" altLang="en-US" dirty="0" smtClean="0"/>
              <a:t>首頁→業務專區→藥品→右方「資訊查詢」→藥物許可證暨相關資料查詢作業→西藥、醫療器材、含藥化粧品許可證查詢</a:t>
            </a:r>
            <a:endParaRPr lang="en-US" altLang="zh-TW" dirty="0" smtClean="0"/>
          </a:p>
          <a:p>
            <a:r>
              <a:rPr lang="zh-TW" altLang="en-US" dirty="0" smtClean="0"/>
              <a:t>如有疑慮或服用後有不適感，請即時諮詢醫師、藥師或</a:t>
            </a:r>
            <a:r>
              <a:rPr lang="zh-TW" altLang="en-US" smtClean="0"/>
              <a:t>藥劑生</a:t>
            </a:r>
            <a:endParaRPr lang="zh-TW" altLang="en-US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B72918E-4FB8-44D3-84F3-31424B50EA91}" type="datetime1">
              <a:rPr lang="en-US" altLang="zh-TW" smtClean="0"/>
              <a:t>10/13/2016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30DD8-FA89-4FC8-8651-2EF44A20113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0" b="95400" l="2288" r="96796">
                        <a14:foregroundMark x1="15675" y1="18644" x2="15675" y2="18644"/>
                        <a14:foregroundMark x1="3318" y1="33051" x2="3318" y2="33051"/>
                        <a14:foregroundMark x1="6865" y1="19370" x2="6865" y2="19370"/>
                        <a14:foregroundMark x1="12357" y1="27119" x2="12357" y2="27119"/>
                        <a14:foregroundMark x1="4577" y1="39467" x2="4577" y2="39467"/>
                        <a14:foregroundMark x1="14760" y1="31598" x2="14760" y2="31598"/>
                        <a14:foregroundMark x1="28032" y1="26392" x2="28032" y2="26392"/>
                        <a14:foregroundMark x1="28947" y1="15617" x2="28947" y2="15617"/>
                        <a14:foregroundMark x1="28261" y1="17554" x2="28261" y2="17554"/>
                        <a14:foregroundMark x1="22883" y1="30266" x2="22883" y2="30266"/>
                        <a14:foregroundMark x1="16590" y1="40920" x2="16590" y2="40920"/>
                        <a14:foregroundMark x1="11442" y1="52542" x2="11442" y2="52542"/>
                        <a14:foregroundMark x1="11785" y1="57990" x2="11785" y2="57990"/>
                        <a14:foregroundMark x1="37643" y1="41283" x2="37643" y2="41283"/>
                        <a14:foregroundMark x1="47941" y1="34988" x2="47941" y2="34988"/>
                        <a14:foregroundMark x1="46453" y1="49879" x2="46453" y2="49879"/>
                        <a14:foregroundMark x1="66819" y1="32446" x2="66819" y2="32446"/>
                        <a14:foregroundMark x1="64760" y1="6295" x2="64760" y2="6295"/>
                        <a14:foregroundMark x1="71968" y1="7264" x2="71968" y2="7264"/>
                        <a14:foregroundMark x1="76773" y1="9322" x2="76773" y2="9322"/>
                        <a14:foregroundMark x1="78490" y1="19007" x2="78490" y2="19007"/>
                        <a14:foregroundMark x1="81007" y1="15617" x2="81007" y2="15617"/>
                        <a14:foregroundMark x1="83410" y1="19976" x2="83410" y2="19976"/>
                        <a14:foregroundMark x1="89130" y1="24818" x2="89130" y2="24818"/>
                        <a14:foregroundMark x1="90389" y1="35714" x2="90389" y2="35714"/>
                        <a14:foregroundMark x1="93707" y1="42615" x2="93707" y2="42615"/>
                        <a14:foregroundMark x1="93021" y1="51816" x2="93021" y2="51816"/>
                        <a14:foregroundMark x1="93364" y1="61138" x2="93364" y2="61138"/>
                        <a14:foregroundMark x1="88558" y1="63559" x2="88558" y2="63559"/>
                        <a14:foregroundMark x1="93021" y1="64286" x2="93021" y2="64286"/>
                        <a14:foregroundMark x1="91762" y1="69734" x2="91762" y2="69734"/>
                        <a14:foregroundMark x1="86156" y1="75182" x2="86156" y2="75182"/>
                        <a14:foregroundMark x1="80092" y1="76998" x2="80092" y2="76998"/>
                        <a14:foregroundMark x1="84668" y1="79903" x2="84668" y2="79903"/>
                        <a14:foregroundMark x1="77117" y1="83414" x2="77117" y2="83414"/>
                        <a14:foregroundMark x1="70481" y1="87893" x2="70481" y2="87893"/>
                        <a14:foregroundMark x1="61670" y1="92978" x2="61670" y2="92978"/>
                        <a14:foregroundMark x1="54233" y1="95400" x2="54233" y2="95400"/>
                        <a14:foregroundMark x1="45195" y1="93220" x2="45195" y2="93220"/>
                        <a14:foregroundMark x1="39245" y1="93220" x2="39245" y2="93220"/>
                        <a14:foregroundMark x1="36156" y1="89104" x2="36156" y2="89104"/>
                        <a14:foregroundMark x1="35812" y1="92978" x2="35812" y2="92978"/>
                        <a14:foregroundMark x1="32151" y1="92010" x2="32151" y2="92010"/>
                        <a14:foregroundMark x1="27002" y1="86199" x2="27002" y2="86199"/>
                        <a14:foregroundMark x1="12357" y1="76998" x2="12357" y2="76998"/>
                        <a14:foregroundMark x1="13616" y1="80630" x2="13616" y2="80630"/>
                        <a14:foregroundMark x1="9153" y1="76998" x2="9153" y2="76998"/>
                        <a14:foregroundMark x1="19222" y1="73487" x2="19222" y2="73487"/>
                        <a14:foregroundMark x1="16018" y1="71671" x2="16018" y2="71671"/>
                        <a14:foregroundMark x1="11785" y1="85351" x2="11785" y2="85351"/>
                        <a14:foregroundMark x1="8467" y1="81719" x2="8467" y2="81719"/>
                        <a14:foregroundMark x1="11442" y1="82082" x2="11442" y2="82082"/>
                        <a14:foregroundMark x1="20137" y1="78571" x2="20137" y2="78571"/>
                        <a14:foregroundMark x1="18650" y1="80872" x2="18650" y2="80872"/>
                        <a14:foregroundMark x1="17849" y1="84019" x2="17849" y2="84019"/>
                        <a14:foregroundMark x1="11442" y1="70944" x2="11442" y2="70944"/>
                        <a14:foregroundMark x1="9153" y1="79540" x2="9153" y2="79540"/>
                        <a14:foregroundMark x1="18879" y1="70944" x2="18879" y2="70944"/>
                        <a14:foregroundMark x1="20481" y1="74818" x2="20481" y2="74818"/>
                        <a14:foregroundMark x1="21739" y1="77240" x2="21739" y2="77240"/>
                        <a14:foregroundMark x1="21739" y1="73487" x2="21739" y2="73487"/>
                        <a14:foregroundMark x1="22883" y1="76998" x2="22883" y2="76998"/>
                        <a14:backgroundMark x1="44165" y1="57022" x2="44165" y2="57022"/>
                        <a14:backgroundMark x1="70481" y1="47458" x2="70481" y2="47458"/>
                        <a14:backgroundMark x1="69794" y1="60412" x2="69794" y2="60412"/>
                        <a14:backgroundMark x1="94050" y1="40194" x2="94050" y2="40194"/>
                        <a14:backgroundMark x1="93364" y1="58838" x2="93364" y2="58838"/>
                        <a14:backgroundMark x1="63616" y1="93584" x2="63616" y2="93584"/>
                        <a14:backgroundMark x1="30206" y1="90920" x2="30206" y2="90920"/>
                        <a14:backgroundMark x1="21396" y1="75787" x2="21396" y2="75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5818" y="253768"/>
            <a:ext cx="1221904" cy="1155855"/>
          </a:xfrm>
          <a:prstGeom prst="rect">
            <a:avLst/>
          </a:prstGeom>
        </p:spPr>
      </p:pic>
      <p:pic>
        <p:nvPicPr>
          <p:cNvPr id="8" name="圖片 7" descr="長庚logo.jpg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2564"/>
            <a:ext cx="1133503" cy="69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FCF74-C7DB-4E16-A54C-C12E9495693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891" y="6491846"/>
            <a:ext cx="3474093" cy="32153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196" y="6432291"/>
            <a:ext cx="816447" cy="33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圖片 10"/>
          <p:cNvPicPr>
            <a:picLocks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63" b="98537" l="0" r="100000">
                        <a14:foregroundMark x1="5140" y1="19512" x2="5140" y2="19512"/>
                        <a14:foregroundMark x1="36449" y1="40000" x2="36449" y2="40000"/>
                        <a14:foregroundMark x1="45794" y1="37561" x2="45794" y2="37561"/>
                        <a14:foregroundMark x1="44393" y1="51220" x2="44393" y2="51220"/>
                        <a14:foregroundMark x1="66822" y1="32683" x2="66822" y2="32683"/>
                        <a14:foregroundMark x1="69626" y1="46829" x2="69626" y2="46829"/>
                        <a14:foregroundMark x1="69159" y1="46829" x2="69159" y2="46829"/>
                        <a14:foregroundMark x1="1869" y1="33171" x2="1869" y2="33171"/>
                        <a14:foregroundMark x1="9813" y1="49756" x2="9813" y2="49756"/>
                        <a14:foregroundMark x1="23832" y1="86829" x2="23832" y2="86829"/>
                        <a14:foregroundMark x1="26636" y1="92683" x2="26636" y2="92683"/>
                        <a14:foregroundMark x1="34112" y1="89268" x2="34112" y2="89268"/>
                        <a14:foregroundMark x1="33178" y1="93659" x2="33178" y2="93659"/>
                        <a14:foregroundMark x1="37850" y1="92195" x2="37850" y2="92195"/>
                        <a14:foregroundMark x1="44860" y1="92195" x2="44860" y2="92195"/>
                        <a14:foregroundMark x1="54673" y1="91707" x2="54673" y2="91707"/>
                        <a14:foregroundMark x1="61682" y1="91707" x2="61682" y2="91707"/>
                        <a14:foregroundMark x1="66822" y1="89268" x2="66822" y2="89268"/>
                        <a14:foregroundMark x1="76168" y1="84390" x2="76168" y2="84390"/>
                        <a14:foregroundMark x1="79439" y1="77561" x2="79439" y2="77561"/>
                        <a14:foregroundMark x1="83178" y1="80000" x2="83178" y2="80000"/>
                        <a14:foregroundMark x1="86449" y1="75610" x2="86449" y2="75610"/>
                        <a14:foregroundMark x1="86916" y1="69756" x2="86916" y2="69756"/>
                        <a14:foregroundMark x1="87850" y1="62927" x2="87850" y2="62927"/>
                        <a14:foregroundMark x1="93458" y1="64878" x2="93458" y2="64878"/>
                        <a14:foregroundMark x1="95794" y1="49268" x2="95794" y2="49268"/>
                        <a14:foregroundMark x1="92523" y1="58049" x2="92523" y2="58049"/>
                        <a14:foregroundMark x1="63551" y1="7317" x2="63551" y2="7317"/>
                        <a14:foregroundMark x1="70561" y1="6341" x2="70561" y2="6341"/>
                        <a14:foregroundMark x1="74766" y1="9756" x2="74766" y2="9756"/>
                        <a14:foregroundMark x1="79907" y1="17073" x2="79907" y2="17073"/>
                        <a14:foregroundMark x1="77570" y1="19512" x2="77570" y2="19512"/>
                        <a14:foregroundMark x1="85981" y1="17561" x2="85981" y2="17561"/>
                        <a14:foregroundMark x1="88785" y1="25366" x2="88785" y2="25366"/>
                        <a14:foregroundMark x1="93925" y1="34146" x2="93925" y2="34146"/>
                        <a14:foregroundMark x1="93925" y1="39024" x2="93925" y2="39024"/>
                        <a14:foregroundMark x1="5140" y1="71220" x2="5140" y2="71220"/>
                        <a14:foregroundMark x1="5140" y1="80976" x2="5140" y2="80976"/>
                        <a14:foregroundMark x1="8879" y1="83902" x2="8879" y2="83902"/>
                        <a14:foregroundMark x1="13084" y1="70244" x2="13084" y2="70244"/>
                        <a14:foregroundMark x1="8879" y1="68780" x2="8879" y2="68780"/>
                        <a14:foregroundMark x1="4206" y1="73171" x2="4206" y2="73171"/>
                        <a14:foregroundMark x1="2804" y1="77073" x2="2804" y2="77073"/>
                        <a14:foregroundMark x1="3271" y1="79512" x2="3271" y2="79512"/>
                        <a14:foregroundMark x1="14019" y1="84390" x2="14019" y2="84390"/>
                        <a14:foregroundMark x1="19159" y1="81951" x2="19159" y2="81951"/>
                        <a14:foregroundMark x1="16822" y1="69268" x2="16822" y2="69268"/>
                        <a14:foregroundMark x1="12150" y1="68293" x2="12150" y2="68293"/>
                        <a14:foregroundMark x1="18692" y1="70244" x2="18692" y2="70244"/>
                        <a14:foregroundMark x1="19159" y1="71220" x2="19159" y2="71220"/>
                        <a14:foregroundMark x1="20561" y1="75122" x2="20561" y2="75122"/>
                        <a14:foregroundMark x1="20561" y1="76098" x2="20561" y2="76098"/>
                        <a14:foregroundMark x1="19626" y1="78537" x2="19626" y2="78537"/>
                        <a14:foregroundMark x1="17757" y1="82439" x2="17757" y2="82439"/>
                        <a14:foregroundMark x1="7477" y1="80488" x2="7477" y2="80488"/>
                        <a14:foregroundMark x1="9346" y1="75122" x2="9346" y2="75122"/>
                        <a14:foregroundMark x1="8879" y1="71707" x2="8879" y2="71707"/>
                        <a14:foregroundMark x1="7477" y1="70244" x2="7477" y2="70244"/>
                        <a14:backgroundMark x1="42991" y1="55610" x2="42991" y2="55610"/>
                        <a14:backgroundMark x1="69626" y1="60000" x2="69626" y2="60000"/>
                        <a14:backgroundMark x1="69159" y1="49268" x2="69159" y2="49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043" y="5942490"/>
            <a:ext cx="893240" cy="853607"/>
          </a:xfrm>
          <a:prstGeom prst="rect">
            <a:avLst/>
          </a:prstGeom>
        </p:spPr>
      </p:pic>
      <p:pic>
        <p:nvPicPr>
          <p:cNvPr id="12" name="圖片 11" descr="長庚logo.jpg"/>
          <p:cNvPicPr>
            <a:picLocks noChangeAspect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357" y="12003"/>
            <a:ext cx="1133503" cy="69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6C85F-2CEA-4026-BD60-F721768A4C5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891" y="6491846"/>
            <a:ext cx="3474093" cy="32153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196" y="6432291"/>
            <a:ext cx="816447" cy="33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圖片 10"/>
          <p:cNvPicPr>
            <a:picLocks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63" b="98537" l="0" r="100000">
                        <a14:foregroundMark x1="5140" y1="19512" x2="5140" y2="19512"/>
                        <a14:foregroundMark x1="36449" y1="40000" x2="36449" y2="40000"/>
                        <a14:foregroundMark x1="45794" y1="37561" x2="45794" y2="37561"/>
                        <a14:foregroundMark x1="44393" y1="51220" x2="44393" y2="51220"/>
                        <a14:foregroundMark x1="66822" y1="32683" x2="66822" y2="32683"/>
                        <a14:foregroundMark x1="69626" y1="46829" x2="69626" y2="46829"/>
                        <a14:foregroundMark x1="69159" y1="46829" x2="69159" y2="46829"/>
                        <a14:foregroundMark x1="1869" y1="33171" x2="1869" y2="33171"/>
                        <a14:foregroundMark x1="9813" y1="49756" x2="9813" y2="49756"/>
                        <a14:foregroundMark x1="23832" y1="86829" x2="23832" y2="86829"/>
                        <a14:foregroundMark x1="26636" y1="92683" x2="26636" y2="92683"/>
                        <a14:foregroundMark x1="34112" y1="89268" x2="34112" y2="89268"/>
                        <a14:foregroundMark x1="33178" y1="93659" x2="33178" y2="93659"/>
                        <a14:foregroundMark x1="37850" y1="92195" x2="37850" y2="92195"/>
                        <a14:foregroundMark x1="44860" y1="92195" x2="44860" y2="92195"/>
                        <a14:foregroundMark x1="54673" y1="91707" x2="54673" y2="91707"/>
                        <a14:foregroundMark x1="61682" y1="91707" x2="61682" y2="91707"/>
                        <a14:foregroundMark x1="66822" y1="89268" x2="66822" y2="89268"/>
                        <a14:foregroundMark x1="76168" y1="84390" x2="76168" y2="84390"/>
                        <a14:foregroundMark x1="79439" y1="77561" x2="79439" y2="77561"/>
                        <a14:foregroundMark x1="83178" y1="80000" x2="83178" y2="80000"/>
                        <a14:foregroundMark x1="86449" y1="75610" x2="86449" y2="75610"/>
                        <a14:foregroundMark x1="86916" y1="69756" x2="86916" y2="69756"/>
                        <a14:foregroundMark x1="87850" y1="62927" x2="87850" y2="62927"/>
                        <a14:foregroundMark x1="93458" y1="64878" x2="93458" y2="64878"/>
                        <a14:foregroundMark x1="95794" y1="49268" x2="95794" y2="49268"/>
                        <a14:foregroundMark x1="92523" y1="58049" x2="92523" y2="58049"/>
                        <a14:foregroundMark x1="63551" y1="7317" x2="63551" y2="7317"/>
                        <a14:foregroundMark x1="70561" y1="6341" x2="70561" y2="6341"/>
                        <a14:foregroundMark x1="74766" y1="9756" x2="74766" y2="9756"/>
                        <a14:foregroundMark x1="79907" y1="17073" x2="79907" y2="17073"/>
                        <a14:foregroundMark x1="77570" y1="19512" x2="77570" y2="19512"/>
                        <a14:foregroundMark x1="85981" y1="17561" x2="85981" y2="17561"/>
                        <a14:foregroundMark x1="88785" y1="25366" x2="88785" y2="25366"/>
                        <a14:foregroundMark x1="93925" y1="34146" x2="93925" y2="34146"/>
                        <a14:foregroundMark x1="93925" y1="39024" x2="93925" y2="39024"/>
                        <a14:foregroundMark x1="5140" y1="71220" x2="5140" y2="71220"/>
                        <a14:foregroundMark x1="5140" y1="80976" x2="5140" y2="80976"/>
                        <a14:foregroundMark x1="8879" y1="83902" x2="8879" y2="83902"/>
                        <a14:foregroundMark x1="13084" y1="70244" x2="13084" y2="70244"/>
                        <a14:foregroundMark x1="8879" y1="68780" x2="8879" y2="68780"/>
                        <a14:foregroundMark x1="4206" y1="73171" x2="4206" y2="73171"/>
                        <a14:foregroundMark x1="2804" y1="77073" x2="2804" y2="77073"/>
                        <a14:foregroundMark x1="3271" y1="79512" x2="3271" y2="79512"/>
                        <a14:foregroundMark x1="14019" y1="84390" x2="14019" y2="84390"/>
                        <a14:foregroundMark x1="19159" y1="81951" x2="19159" y2="81951"/>
                        <a14:foregroundMark x1="16822" y1="69268" x2="16822" y2="69268"/>
                        <a14:foregroundMark x1="12150" y1="68293" x2="12150" y2="68293"/>
                        <a14:foregroundMark x1="18692" y1="70244" x2="18692" y2="70244"/>
                        <a14:foregroundMark x1="19159" y1="71220" x2="19159" y2="71220"/>
                        <a14:foregroundMark x1="20561" y1="75122" x2="20561" y2="75122"/>
                        <a14:foregroundMark x1="20561" y1="76098" x2="20561" y2="76098"/>
                        <a14:foregroundMark x1="19626" y1="78537" x2="19626" y2="78537"/>
                        <a14:foregroundMark x1="17757" y1="82439" x2="17757" y2="82439"/>
                        <a14:foregroundMark x1="7477" y1="80488" x2="7477" y2="80488"/>
                        <a14:foregroundMark x1="9346" y1="75122" x2="9346" y2="75122"/>
                        <a14:foregroundMark x1="8879" y1="71707" x2="8879" y2="71707"/>
                        <a14:foregroundMark x1="7477" y1="70244" x2="7477" y2="70244"/>
                        <a14:backgroundMark x1="42991" y1="55610" x2="42991" y2="55610"/>
                        <a14:backgroundMark x1="69626" y1="60000" x2="69626" y2="60000"/>
                        <a14:backgroundMark x1="69159" y1="49268" x2="69159" y2="49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043" y="5942490"/>
            <a:ext cx="893240" cy="853607"/>
          </a:xfrm>
          <a:prstGeom prst="rect">
            <a:avLst/>
          </a:prstGeom>
        </p:spPr>
      </p:pic>
      <p:pic>
        <p:nvPicPr>
          <p:cNvPr id="12" name="圖片 11" descr="長庚logo.jpg"/>
          <p:cNvPicPr>
            <a:picLocks noChangeAspect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357" y="12003"/>
            <a:ext cx="1133503" cy="69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467544" y="1196752"/>
            <a:ext cx="5040560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74692-CAE4-4407-9A70-5D071A60795C}" type="datetime1">
              <a:rPr lang="zh-TW" altLang="en-US"/>
              <a:pPr>
                <a:defRPr/>
              </a:pPr>
              <a:t>2016/10/13</a:t>
            </a:fld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53188"/>
            <a:ext cx="2590800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29F03-B87F-40D9-85EA-F1D02D07A2F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891" y="6491846"/>
            <a:ext cx="3474093" cy="32153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196" y="6432291"/>
            <a:ext cx="816447" cy="33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圖片 10"/>
          <p:cNvPicPr>
            <a:picLocks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63" b="98537" l="0" r="100000">
                        <a14:foregroundMark x1="5140" y1="19512" x2="5140" y2="19512"/>
                        <a14:foregroundMark x1="36449" y1="40000" x2="36449" y2="40000"/>
                        <a14:foregroundMark x1="45794" y1="37561" x2="45794" y2="37561"/>
                        <a14:foregroundMark x1="44393" y1="51220" x2="44393" y2="51220"/>
                        <a14:foregroundMark x1="66822" y1="32683" x2="66822" y2="32683"/>
                        <a14:foregroundMark x1="69626" y1="46829" x2="69626" y2="46829"/>
                        <a14:foregroundMark x1="69159" y1="46829" x2="69159" y2="46829"/>
                        <a14:foregroundMark x1="1869" y1="33171" x2="1869" y2="33171"/>
                        <a14:foregroundMark x1="9813" y1="49756" x2="9813" y2="49756"/>
                        <a14:foregroundMark x1="23832" y1="86829" x2="23832" y2="86829"/>
                        <a14:foregroundMark x1="26636" y1="92683" x2="26636" y2="92683"/>
                        <a14:foregroundMark x1="34112" y1="89268" x2="34112" y2="89268"/>
                        <a14:foregroundMark x1="33178" y1="93659" x2="33178" y2="93659"/>
                        <a14:foregroundMark x1="37850" y1="92195" x2="37850" y2="92195"/>
                        <a14:foregroundMark x1="44860" y1="92195" x2="44860" y2="92195"/>
                        <a14:foregroundMark x1="54673" y1="91707" x2="54673" y2="91707"/>
                        <a14:foregroundMark x1="61682" y1="91707" x2="61682" y2="91707"/>
                        <a14:foregroundMark x1="66822" y1="89268" x2="66822" y2="89268"/>
                        <a14:foregroundMark x1="76168" y1="84390" x2="76168" y2="84390"/>
                        <a14:foregroundMark x1="79439" y1="77561" x2="79439" y2="77561"/>
                        <a14:foregroundMark x1="83178" y1="80000" x2="83178" y2="80000"/>
                        <a14:foregroundMark x1="86449" y1="75610" x2="86449" y2="75610"/>
                        <a14:foregroundMark x1="86916" y1="69756" x2="86916" y2="69756"/>
                        <a14:foregroundMark x1="87850" y1="62927" x2="87850" y2="62927"/>
                        <a14:foregroundMark x1="93458" y1="64878" x2="93458" y2="64878"/>
                        <a14:foregroundMark x1="95794" y1="49268" x2="95794" y2="49268"/>
                        <a14:foregroundMark x1="92523" y1="58049" x2="92523" y2="58049"/>
                        <a14:foregroundMark x1="63551" y1="7317" x2="63551" y2="7317"/>
                        <a14:foregroundMark x1="70561" y1="6341" x2="70561" y2="6341"/>
                        <a14:foregroundMark x1="74766" y1="9756" x2="74766" y2="9756"/>
                        <a14:foregroundMark x1="79907" y1="17073" x2="79907" y2="17073"/>
                        <a14:foregroundMark x1="77570" y1="19512" x2="77570" y2="19512"/>
                        <a14:foregroundMark x1="85981" y1="17561" x2="85981" y2="17561"/>
                        <a14:foregroundMark x1="88785" y1="25366" x2="88785" y2="25366"/>
                        <a14:foregroundMark x1="93925" y1="34146" x2="93925" y2="34146"/>
                        <a14:foregroundMark x1="93925" y1="39024" x2="93925" y2="39024"/>
                        <a14:foregroundMark x1="5140" y1="71220" x2="5140" y2="71220"/>
                        <a14:foregroundMark x1="5140" y1="80976" x2="5140" y2="80976"/>
                        <a14:foregroundMark x1="8879" y1="83902" x2="8879" y2="83902"/>
                        <a14:foregroundMark x1="13084" y1="70244" x2="13084" y2="70244"/>
                        <a14:foregroundMark x1="8879" y1="68780" x2="8879" y2="68780"/>
                        <a14:foregroundMark x1="4206" y1="73171" x2="4206" y2="73171"/>
                        <a14:foregroundMark x1="2804" y1="77073" x2="2804" y2="77073"/>
                        <a14:foregroundMark x1="3271" y1="79512" x2="3271" y2="79512"/>
                        <a14:foregroundMark x1="14019" y1="84390" x2="14019" y2="84390"/>
                        <a14:foregroundMark x1="19159" y1="81951" x2="19159" y2="81951"/>
                        <a14:foregroundMark x1="16822" y1="69268" x2="16822" y2="69268"/>
                        <a14:foregroundMark x1="12150" y1="68293" x2="12150" y2="68293"/>
                        <a14:foregroundMark x1="18692" y1="70244" x2="18692" y2="70244"/>
                        <a14:foregroundMark x1="19159" y1="71220" x2="19159" y2="71220"/>
                        <a14:foregroundMark x1="20561" y1="75122" x2="20561" y2="75122"/>
                        <a14:foregroundMark x1="20561" y1="76098" x2="20561" y2="76098"/>
                        <a14:foregroundMark x1="19626" y1="78537" x2="19626" y2="78537"/>
                        <a14:foregroundMark x1="17757" y1="82439" x2="17757" y2="82439"/>
                        <a14:foregroundMark x1="7477" y1="80488" x2="7477" y2="80488"/>
                        <a14:foregroundMark x1="9346" y1="75122" x2="9346" y2="75122"/>
                        <a14:foregroundMark x1="8879" y1="71707" x2="8879" y2="71707"/>
                        <a14:foregroundMark x1="7477" y1="70244" x2="7477" y2="70244"/>
                        <a14:backgroundMark x1="42991" y1="55610" x2="42991" y2="55610"/>
                        <a14:backgroundMark x1="69626" y1="60000" x2="69626" y2="60000"/>
                        <a14:backgroundMark x1="69159" y1="49268" x2="69159" y2="49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043" y="5942490"/>
            <a:ext cx="893240" cy="853607"/>
          </a:xfrm>
          <a:prstGeom prst="rect">
            <a:avLst/>
          </a:prstGeom>
        </p:spPr>
      </p:pic>
      <p:pic>
        <p:nvPicPr>
          <p:cNvPr id="12" name="圖片 11" descr="長庚logo.jpg"/>
          <p:cNvPicPr>
            <a:picLocks noChangeAspect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357" y="12003"/>
            <a:ext cx="1133503" cy="69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838200" y="40386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22834-2AFA-45CA-8B0D-7094FC3087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7" name="圖片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891" y="6491846"/>
            <a:ext cx="3474093" cy="32153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196" y="6432291"/>
            <a:ext cx="816447" cy="33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圖片 12"/>
          <p:cNvPicPr>
            <a:picLocks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63" b="98537" l="0" r="100000">
                        <a14:foregroundMark x1="5140" y1="19512" x2="5140" y2="19512"/>
                        <a14:foregroundMark x1="36449" y1="40000" x2="36449" y2="40000"/>
                        <a14:foregroundMark x1="45794" y1="37561" x2="45794" y2="37561"/>
                        <a14:foregroundMark x1="44393" y1="51220" x2="44393" y2="51220"/>
                        <a14:foregroundMark x1="66822" y1="32683" x2="66822" y2="32683"/>
                        <a14:foregroundMark x1="69626" y1="46829" x2="69626" y2="46829"/>
                        <a14:foregroundMark x1="69159" y1="46829" x2="69159" y2="46829"/>
                        <a14:foregroundMark x1="1869" y1="33171" x2="1869" y2="33171"/>
                        <a14:foregroundMark x1="9813" y1="49756" x2="9813" y2="49756"/>
                        <a14:foregroundMark x1="23832" y1="86829" x2="23832" y2="86829"/>
                        <a14:foregroundMark x1="26636" y1="92683" x2="26636" y2="92683"/>
                        <a14:foregroundMark x1="34112" y1="89268" x2="34112" y2="89268"/>
                        <a14:foregroundMark x1="33178" y1="93659" x2="33178" y2="93659"/>
                        <a14:foregroundMark x1="37850" y1="92195" x2="37850" y2="92195"/>
                        <a14:foregroundMark x1="44860" y1="92195" x2="44860" y2="92195"/>
                        <a14:foregroundMark x1="54673" y1="91707" x2="54673" y2="91707"/>
                        <a14:foregroundMark x1="61682" y1="91707" x2="61682" y2="91707"/>
                        <a14:foregroundMark x1="66822" y1="89268" x2="66822" y2="89268"/>
                        <a14:foregroundMark x1="76168" y1="84390" x2="76168" y2="84390"/>
                        <a14:foregroundMark x1="79439" y1="77561" x2="79439" y2="77561"/>
                        <a14:foregroundMark x1="83178" y1="80000" x2="83178" y2="80000"/>
                        <a14:foregroundMark x1="86449" y1="75610" x2="86449" y2="75610"/>
                        <a14:foregroundMark x1="86916" y1="69756" x2="86916" y2="69756"/>
                        <a14:foregroundMark x1="87850" y1="62927" x2="87850" y2="62927"/>
                        <a14:foregroundMark x1="93458" y1="64878" x2="93458" y2="64878"/>
                        <a14:foregroundMark x1="95794" y1="49268" x2="95794" y2="49268"/>
                        <a14:foregroundMark x1="92523" y1="58049" x2="92523" y2="58049"/>
                        <a14:foregroundMark x1="63551" y1="7317" x2="63551" y2="7317"/>
                        <a14:foregroundMark x1="70561" y1="6341" x2="70561" y2="6341"/>
                        <a14:foregroundMark x1="74766" y1="9756" x2="74766" y2="9756"/>
                        <a14:foregroundMark x1="79907" y1="17073" x2="79907" y2="17073"/>
                        <a14:foregroundMark x1="77570" y1="19512" x2="77570" y2="19512"/>
                        <a14:foregroundMark x1="85981" y1="17561" x2="85981" y2="17561"/>
                        <a14:foregroundMark x1="88785" y1="25366" x2="88785" y2="25366"/>
                        <a14:foregroundMark x1="93925" y1="34146" x2="93925" y2="34146"/>
                        <a14:foregroundMark x1="93925" y1="39024" x2="93925" y2="39024"/>
                        <a14:foregroundMark x1="5140" y1="71220" x2="5140" y2="71220"/>
                        <a14:foregroundMark x1="5140" y1="80976" x2="5140" y2="80976"/>
                        <a14:foregroundMark x1="8879" y1="83902" x2="8879" y2="83902"/>
                        <a14:foregroundMark x1="13084" y1="70244" x2="13084" y2="70244"/>
                        <a14:foregroundMark x1="8879" y1="68780" x2="8879" y2="68780"/>
                        <a14:foregroundMark x1="4206" y1="73171" x2="4206" y2="73171"/>
                        <a14:foregroundMark x1="2804" y1="77073" x2="2804" y2="77073"/>
                        <a14:foregroundMark x1="3271" y1="79512" x2="3271" y2="79512"/>
                        <a14:foregroundMark x1="14019" y1="84390" x2="14019" y2="84390"/>
                        <a14:foregroundMark x1="19159" y1="81951" x2="19159" y2="81951"/>
                        <a14:foregroundMark x1="16822" y1="69268" x2="16822" y2="69268"/>
                        <a14:foregroundMark x1="12150" y1="68293" x2="12150" y2="68293"/>
                        <a14:foregroundMark x1="18692" y1="70244" x2="18692" y2="70244"/>
                        <a14:foregroundMark x1="19159" y1="71220" x2="19159" y2="71220"/>
                        <a14:foregroundMark x1="20561" y1="75122" x2="20561" y2="75122"/>
                        <a14:foregroundMark x1="20561" y1="76098" x2="20561" y2="76098"/>
                        <a14:foregroundMark x1="19626" y1="78537" x2="19626" y2="78537"/>
                        <a14:foregroundMark x1="17757" y1="82439" x2="17757" y2="82439"/>
                        <a14:foregroundMark x1="7477" y1="80488" x2="7477" y2="80488"/>
                        <a14:foregroundMark x1="9346" y1="75122" x2="9346" y2="75122"/>
                        <a14:foregroundMark x1="8879" y1="71707" x2="8879" y2="71707"/>
                        <a14:foregroundMark x1="7477" y1="70244" x2="7477" y2="70244"/>
                        <a14:backgroundMark x1="42991" y1="55610" x2="42991" y2="55610"/>
                        <a14:backgroundMark x1="69626" y1="60000" x2="69626" y2="60000"/>
                        <a14:backgroundMark x1="69159" y1="49268" x2="69159" y2="49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043" y="5942490"/>
            <a:ext cx="893240" cy="853607"/>
          </a:xfrm>
          <a:prstGeom prst="rect">
            <a:avLst/>
          </a:prstGeom>
        </p:spPr>
      </p:pic>
      <p:pic>
        <p:nvPicPr>
          <p:cNvPr id="14" name="圖片 13" descr="長庚logo.jpg"/>
          <p:cNvPicPr>
            <a:picLocks noChangeAspect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357" y="12003"/>
            <a:ext cx="1133503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6138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EEA4C-195F-4EC9-9B7A-B2194C14927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891" y="6491846"/>
            <a:ext cx="3474093" cy="32153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196" y="6432291"/>
            <a:ext cx="816447" cy="33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圖片 8"/>
          <p:cNvPicPr>
            <a:picLocks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63" b="98537" l="0" r="100000">
                        <a14:foregroundMark x1="5140" y1="19512" x2="5140" y2="19512"/>
                        <a14:foregroundMark x1="36449" y1="40000" x2="36449" y2="40000"/>
                        <a14:foregroundMark x1="45794" y1="37561" x2="45794" y2="37561"/>
                        <a14:foregroundMark x1="44393" y1="51220" x2="44393" y2="51220"/>
                        <a14:foregroundMark x1="66822" y1="32683" x2="66822" y2="32683"/>
                        <a14:foregroundMark x1="69626" y1="46829" x2="69626" y2="46829"/>
                        <a14:foregroundMark x1="69159" y1="46829" x2="69159" y2="46829"/>
                        <a14:foregroundMark x1="1869" y1="33171" x2="1869" y2="33171"/>
                        <a14:foregroundMark x1="9813" y1="49756" x2="9813" y2="49756"/>
                        <a14:foregroundMark x1="23832" y1="86829" x2="23832" y2="86829"/>
                        <a14:foregroundMark x1="26636" y1="92683" x2="26636" y2="92683"/>
                        <a14:foregroundMark x1="34112" y1="89268" x2="34112" y2="89268"/>
                        <a14:foregroundMark x1="33178" y1="93659" x2="33178" y2="93659"/>
                        <a14:foregroundMark x1="37850" y1="92195" x2="37850" y2="92195"/>
                        <a14:foregroundMark x1="44860" y1="92195" x2="44860" y2="92195"/>
                        <a14:foregroundMark x1="54673" y1="91707" x2="54673" y2="91707"/>
                        <a14:foregroundMark x1="61682" y1="91707" x2="61682" y2="91707"/>
                        <a14:foregroundMark x1="66822" y1="89268" x2="66822" y2="89268"/>
                        <a14:foregroundMark x1="76168" y1="84390" x2="76168" y2="84390"/>
                        <a14:foregroundMark x1="79439" y1="77561" x2="79439" y2="77561"/>
                        <a14:foregroundMark x1="83178" y1="80000" x2="83178" y2="80000"/>
                        <a14:foregroundMark x1="86449" y1="75610" x2="86449" y2="75610"/>
                        <a14:foregroundMark x1="86916" y1="69756" x2="86916" y2="69756"/>
                        <a14:foregroundMark x1="87850" y1="62927" x2="87850" y2="62927"/>
                        <a14:foregroundMark x1="93458" y1="64878" x2="93458" y2="64878"/>
                        <a14:foregroundMark x1="95794" y1="49268" x2="95794" y2="49268"/>
                        <a14:foregroundMark x1="92523" y1="58049" x2="92523" y2="58049"/>
                        <a14:foregroundMark x1="63551" y1="7317" x2="63551" y2="7317"/>
                        <a14:foregroundMark x1="70561" y1="6341" x2="70561" y2="6341"/>
                        <a14:foregroundMark x1="74766" y1="9756" x2="74766" y2="9756"/>
                        <a14:foregroundMark x1="79907" y1="17073" x2="79907" y2="17073"/>
                        <a14:foregroundMark x1="77570" y1="19512" x2="77570" y2="19512"/>
                        <a14:foregroundMark x1="85981" y1="17561" x2="85981" y2="17561"/>
                        <a14:foregroundMark x1="88785" y1="25366" x2="88785" y2="25366"/>
                        <a14:foregroundMark x1="93925" y1="34146" x2="93925" y2="34146"/>
                        <a14:foregroundMark x1="93925" y1="39024" x2="93925" y2="39024"/>
                        <a14:foregroundMark x1="5140" y1="71220" x2="5140" y2="71220"/>
                        <a14:foregroundMark x1="5140" y1="80976" x2="5140" y2="80976"/>
                        <a14:foregroundMark x1="8879" y1="83902" x2="8879" y2="83902"/>
                        <a14:foregroundMark x1="13084" y1="70244" x2="13084" y2="70244"/>
                        <a14:foregroundMark x1="8879" y1="68780" x2="8879" y2="68780"/>
                        <a14:foregroundMark x1="4206" y1="73171" x2="4206" y2="73171"/>
                        <a14:foregroundMark x1="2804" y1="77073" x2="2804" y2="77073"/>
                        <a14:foregroundMark x1="3271" y1="79512" x2="3271" y2="79512"/>
                        <a14:foregroundMark x1="14019" y1="84390" x2="14019" y2="84390"/>
                        <a14:foregroundMark x1="19159" y1="81951" x2="19159" y2="81951"/>
                        <a14:foregroundMark x1="16822" y1="69268" x2="16822" y2="69268"/>
                        <a14:foregroundMark x1="12150" y1="68293" x2="12150" y2="68293"/>
                        <a14:foregroundMark x1="18692" y1="70244" x2="18692" y2="70244"/>
                        <a14:foregroundMark x1="19159" y1="71220" x2="19159" y2="71220"/>
                        <a14:foregroundMark x1="20561" y1="75122" x2="20561" y2="75122"/>
                        <a14:foregroundMark x1="20561" y1="76098" x2="20561" y2="76098"/>
                        <a14:foregroundMark x1="19626" y1="78537" x2="19626" y2="78537"/>
                        <a14:foregroundMark x1="17757" y1="82439" x2="17757" y2="82439"/>
                        <a14:foregroundMark x1="7477" y1="80488" x2="7477" y2="80488"/>
                        <a14:foregroundMark x1="9346" y1="75122" x2="9346" y2="75122"/>
                        <a14:foregroundMark x1="8879" y1="71707" x2="8879" y2="71707"/>
                        <a14:foregroundMark x1="7477" y1="70244" x2="7477" y2="70244"/>
                        <a14:backgroundMark x1="42991" y1="55610" x2="42991" y2="55610"/>
                        <a14:backgroundMark x1="69626" y1="60000" x2="69626" y2="60000"/>
                        <a14:backgroundMark x1="69159" y1="49268" x2="69159" y2="49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043" y="5942490"/>
            <a:ext cx="893240" cy="853607"/>
          </a:xfrm>
          <a:prstGeom prst="rect">
            <a:avLst/>
          </a:prstGeom>
        </p:spPr>
      </p:pic>
      <p:pic>
        <p:nvPicPr>
          <p:cNvPr id="10" name="圖片 9" descr="長庚logo.jpg"/>
          <p:cNvPicPr>
            <a:picLocks noChangeAspect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357" y="12003"/>
            <a:ext cx="1133503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16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891" y="6491846"/>
            <a:ext cx="3474093" cy="32153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467544" y="1196752"/>
            <a:ext cx="5040560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>
            <a:lvl1pPr algn="l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1944" y="1412776"/>
            <a:ext cx="8229600" cy="4525963"/>
          </a:xfrm>
        </p:spPr>
        <p:txBody>
          <a:bodyPr/>
          <a:lstStyle>
            <a:lvl1pPr>
              <a:defRPr>
                <a:latin typeface="+mn-lt"/>
                <a:ea typeface="標楷體" panose="03000509000000000000" pitchFamily="65" charset="-120"/>
              </a:defRPr>
            </a:lvl1pPr>
            <a:lvl2pPr>
              <a:defRPr>
                <a:latin typeface="+mn-lt"/>
                <a:ea typeface="標楷體" panose="03000509000000000000" pitchFamily="65" charset="-120"/>
              </a:defRPr>
            </a:lvl2pPr>
            <a:lvl3pPr>
              <a:defRPr>
                <a:latin typeface="+mn-lt"/>
                <a:ea typeface="標楷體" panose="03000509000000000000" pitchFamily="65" charset="-120"/>
              </a:defRPr>
            </a:lvl3pPr>
            <a:lvl4pPr>
              <a:defRPr>
                <a:latin typeface="+mn-lt"/>
                <a:ea typeface="標楷體" panose="03000509000000000000" pitchFamily="65" charset="-120"/>
              </a:defRPr>
            </a:lvl4pPr>
            <a:lvl5pPr>
              <a:defRPr>
                <a:latin typeface="+mn-lt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CAC35-CEA6-42A8-8F3E-6FCE46F66ED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196" y="6432291"/>
            <a:ext cx="816447" cy="33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圖片 11"/>
          <p:cNvPicPr>
            <a:picLocks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63" b="98537" l="0" r="100000">
                        <a14:foregroundMark x1="5140" y1="19512" x2="5140" y2="19512"/>
                        <a14:foregroundMark x1="36449" y1="40000" x2="36449" y2="40000"/>
                        <a14:foregroundMark x1="45794" y1="37561" x2="45794" y2="37561"/>
                        <a14:foregroundMark x1="44393" y1="51220" x2="44393" y2="51220"/>
                        <a14:foregroundMark x1="66822" y1="32683" x2="66822" y2="32683"/>
                        <a14:foregroundMark x1="69626" y1="46829" x2="69626" y2="46829"/>
                        <a14:foregroundMark x1="69159" y1="46829" x2="69159" y2="46829"/>
                        <a14:foregroundMark x1="1869" y1="33171" x2="1869" y2="33171"/>
                        <a14:foregroundMark x1="9813" y1="49756" x2="9813" y2="49756"/>
                        <a14:foregroundMark x1="23832" y1="86829" x2="23832" y2="86829"/>
                        <a14:foregroundMark x1="26636" y1="92683" x2="26636" y2="92683"/>
                        <a14:foregroundMark x1="34112" y1="89268" x2="34112" y2="89268"/>
                        <a14:foregroundMark x1="33178" y1="93659" x2="33178" y2="93659"/>
                        <a14:foregroundMark x1="37850" y1="92195" x2="37850" y2="92195"/>
                        <a14:foregroundMark x1="44860" y1="92195" x2="44860" y2="92195"/>
                        <a14:foregroundMark x1="54673" y1="91707" x2="54673" y2="91707"/>
                        <a14:foregroundMark x1="61682" y1="91707" x2="61682" y2="91707"/>
                        <a14:foregroundMark x1="66822" y1="89268" x2="66822" y2="89268"/>
                        <a14:foregroundMark x1="76168" y1="84390" x2="76168" y2="84390"/>
                        <a14:foregroundMark x1="79439" y1="77561" x2="79439" y2="77561"/>
                        <a14:foregroundMark x1="83178" y1="80000" x2="83178" y2="80000"/>
                        <a14:foregroundMark x1="86449" y1="75610" x2="86449" y2="75610"/>
                        <a14:foregroundMark x1="86916" y1="69756" x2="86916" y2="69756"/>
                        <a14:foregroundMark x1="87850" y1="62927" x2="87850" y2="62927"/>
                        <a14:foregroundMark x1="93458" y1="64878" x2="93458" y2="64878"/>
                        <a14:foregroundMark x1="95794" y1="49268" x2="95794" y2="49268"/>
                        <a14:foregroundMark x1="92523" y1="58049" x2="92523" y2="58049"/>
                        <a14:foregroundMark x1="63551" y1="7317" x2="63551" y2="7317"/>
                        <a14:foregroundMark x1="70561" y1="6341" x2="70561" y2="6341"/>
                        <a14:foregroundMark x1="74766" y1="9756" x2="74766" y2="9756"/>
                        <a14:foregroundMark x1="79907" y1="17073" x2="79907" y2="17073"/>
                        <a14:foregroundMark x1="77570" y1="19512" x2="77570" y2="19512"/>
                        <a14:foregroundMark x1="85981" y1="17561" x2="85981" y2="17561"/>
                        <a14:foregroundMark x1="88785" y1="25366" x2="88785" y2="25366"/>
                        <a14:foregroundMark x1="93925" y1="34146" x2="93925" y2="34146"/>
                        <a14:foregroundMark x1="93925" y1="39024" x2="93925" y2="39024"/>
                        <a14:foregroundMark x1="5140" y1="71220" x2="5140" y2="71220"/>
                        <a14:foregroundMark x1="5140" y1="80976" x2="5140" y2="80976"/>
                        <a14:foregroundMark x1="8879" y1="83902" x2="8879" y2="83902"/>
                        <a14:foregroundMark x1="13084" y1="70244" x2="13084" y2="70244"/>
                        <a14:foregroundMark x1="8879" y1="68780" x2="8879" y2="68780"/>
                        <a14:foregroundMark x1="4206" y1="73171" x2="4206" y2="73171"/>
                        <a14:foregroundMark x1="2804" y1="77073" x2="2804" y2="77073"/>
                        <a14:foregroundMark x1="3271" y1="79512" x2="3271" y2="79512"/>
                        <a14:foregroundMark x1="14019" y1="84390" x2="14019" y2="84390"/>
                        <a14:foregroundMark x1="19159" y1="81951" x2="19159" y2="81951"/>
                        <a14:foregroundMark x1="16822" y1="69268" x2="16822" y2="69268"/>
                        <a14:foregroundMark x1="12150" y1="68293" x2="12150" y2="68293"/>
                        <a14:foregroundMark x1="18692" y1="70244" x2="18692" y2="70244"/>
                        <a14:foregroundMark x1="19159" y1="71220" x2="19159" y2="71220"/>
                        <a14:foregroundMark x1="20561" y1="75122" x2="20561" y2="75122"/>
                        <a14:foregroundMark x1="20561" y1="76098" x2="20561" y2="76098"/>
                        <a14:foregroundMark x1="19626" y1="78537" x2="19626" y2="78537"/>
                        <a14:foregroundMark x1="17757" y1="82439" x2="17757" y2="82439"/>
                        <a14:foregroundMark x1="7477" y1="80488" x2="7477" y2="80488"/>
                        <a14:foregroundMark x1="9346" y1="75122" x2="9346" y2="75122"/>
                        <a14:foregroundMark x1="8879" y1="71707" x2="8879" y2="71707"/>
                        <a14:foregroundMark x1="7477" y1="70244" x2="7477" y2="70244"/>
                        <a14:backgroundMark x1="42991" y1="55610" x2="42991" y2="55610"/>
                        <a14:backgroundMark x1="69626" y1="60000" x2="69626" y2="60000"/>
                        <a14:backgroundMark x1="69159" y1="49268" x2="69159" y2="49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043" y="5942490"/>
            <a:ext cx="893240" cy="853607"/>
          </a:xfrm>
          <a:prstGeom prst="rect">
            <a:avLst/>
          </a:prstGeom>
        </p:spPr>
      </p:pic>
      <p:pic>
        <p:nvPicPr>
          <p:cNvPr id="13" name="圖片 12" descr="長庚logo.jpg"/>
          <p:cNvPicPr>
            <a:picLocks noChangeAspect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357" y="12003"/>
            <a:ext cx="1133503" cy="69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946C5-D479-4C9B-82A5-DF3F4C5C9BB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0" b="95400" l="2288" r="96796">
                        <a14:foregroundMark x1="15675" y1="18644" x2="15675" y2="18644"/>
                        <a14:foregroundMark x1="3318" y1="33051" x2="3318" y2="33051"/>
                        <a14:foregroundMark x1="6865" y1="19370" x2="6865" y2="19370"/>
                        <a14:foregroundMark x1="12357" y1="27119" x2="12357" y2="27119"/>
                        <a14:foregroundMark x1="4577" y1="39467" x2="4577" y2="39467"/>
                        <a14:foregroundMark x1="14760" y1="31598" x2="14760" y2="31598"/>
                        <a14:foregroundMark x1="28032" y1="26392" x2="28032" y2="26392"/>
                        <a14:foregroundMark x1="28947" y1="15617" x2="28947" y2="15617"/>
                        <a14:foregroundMark x1="28261" y1="17554" x2="28261" y2="17554"/>
                        <a14:foregroundMark x1="22883" y1="30266" x2="22883" y2="30266"/>
                        <a14:foregroundMark x1="16590" y1="40920" x2="16590" y2="40920"/>
                        <a14:foregroundMark x1="11442" y1="52542" x2="11442" y2="52542"/>
                        <a14:foregroundMark x1="11785" y1="57990" x2="11785" y2="57990"/>
                        <a14:foregroundMark x1="37643" y1="41283" x2="37643" y2="41283"/>
                        <a14:foregroundMark x1="47941" y1="34988" x2="47941" y2="34988"/>
                        <a14:foregroundMark x1="46453" y1="49879" x2="46453" y2="49879"/>
                        <a14:foregroundMark x1="66819" y1="32446" x2="66819" y2="32446"/>
                        <a14:foregroundMark x1="64760" y1="6295" x2="64760" y2="6295"/>
                        <a14:foregroundMark x1="71968" y1="7264" x2="71968" y2="7264"/>
                        <a14:foregroundMark x1="76773" y1="9322" x2="76773" y2="9322"/>
                        <a14:foregroundMark x1="78490" y1="19007" x2="78490" y2="19007"/>
                        <a14:foregroundMark x1="81007" y1="15617" x2="81007" y2="15617"/>
                        <a14:foregroundMark x1="83410" y1="19976" x2="83410" y2="19976"/>
                        <a14:foregroundMark x1="89130" y1="24818" x2="89130" y2="24818"/>
                        <a14:foregroundMark x1="90389" y1="35714" x2="90389" y2="35714"/>
                        <a14:foregroundMark x1="93707" y1="42615" x2="93707" y2="42615"/>
                        <a14:foregroundMark x1="93021" y1="51816" x2="93021" y2="51816"/>
                        <a14:foregroundMark x1="93364" y1="61138" x2="93364" y2="61138"/>
                        <a14:foregroundMark x1="88558" y1="63559" x2="88558" y2="63559"/>
                        <a14:foregroundMark x1="93021" y1="64286" x2="93021" y2="64286"/>
                        <a14:foregroundMark x1="91762" y1="69734" x2="91762" y2="69734"/>
                        <a14:foregroundMark x1="86156" y1="75182" x2="86156" y2="75182"/>
                        <a14:foregroundMark x1="80092" y1="76998" x2="80092" y2="76998"/>
                        <a14:foregroundMark x1="84668" y1="79903" x2="84668" y2="79903"/>
                        <a14:foregroundMark x1="77117" y1="83414" x2="77117" y2="83414"/>
                        <a14:foregroundMark x1="70481" y1="87893" x2="70481" y2="87893"/>
                        <a14:foregroundMark x1="61670" y1="92978" x2="61670" y2="92978"/>
                        <a14:foregroundMark x1="54233" y1="95400" x2="54233" y2="95400"/>
                        <a14:foregroundMark x1="45195" y1="93220" x2="45195" y2="93220"/>
                        <a14:foregroundMark x1="39245" y1="93220" x2="39245" y2="93220"/>
                        <a14:foregroundMark x1="36156" y1="89104" x2="36156" y2="89104"/>
                        <a14:foregroundMark x1="35812" y1="92978" x2="35812" y2="92978"/>
                        <a14:foregroundMark x1="32151" y1="92010" x2="32151" y2="92010"/>
                        <a14:foregroundMark x1="27002" y1="86199" x2="27002" y2="86199"/>
                        <a14:foregroundMark x1="12357" y1="76998" x2="12357" y2="76998"/>
                        <a14:foregroundMark x1="13616" y1="80630" x2="13616" y2="80630"/>
                        <a14:foregroundMark x1="9153" y1="76998" x2="9153" y2="76998"/>
                        <a14:foregroundMark x1="19222" y1="73487" x2="19222" y2="73487"/>
                        <a14:foregroundMark x1="16018" y1="71671" x2="16018" y2="71671"/>
                        <a14:foregroundMark x1="11785" y1="85351" x2="11785" y2="85351"/>
                        <a14:foregroundMark x1="8467" y1="81719" x2="8467" y2="81719"/>
                        <a14:foregroundMark x1="11442" y1="82082" x2="11442" y2="82082"/>
                        <a14:foregroundMark x1="20137" y1="78571" x2="20137" y2="78571"/>
                        <a14:foregroundMark x1="18650" y1="80872" x2="18650" y2="80872"/>
                        <a14:foregroundMark x1="17849" y1="84019" x2="17849" y2="84019"/>
                        <a14:foregroundMark x1="11442" y1="70944" x2="11442" y2="70944"/>
                        <a14:foregroundMark x1="9153" y1="79540" x2="9153" y2="79540"/>
                        <a14:foregroundMark x1="18879" y1="70944" x2="18879" y2="70944"/>
                        <a14:foregroundMark x1="20481" y1="74818" x2="20481" y2="74818"/>
                        <a14:foregroundMark x1="21739" y1="77240" x2="21739" y2="77240"/>
                        <a14:foregroundMark x1="21739" y1="73487" x2="21739" y2="73487"/>
                        <a14:foregroundMark x1="22883" y1="76998" x2="22883" y2="76998"/>
                        <a14:backgroundMark x1="44165" y1="57022" x2="44165" y2="57022"/>
                        <a14:backgroundMark x1="70481" y1="47458" x2="70481" y2="47458"/>
                        <a14:backgroundMark x1="69794" y1="60412" x2="69794" y2="60412"/>
                        <a14:backgroundMark x1="94050" y1="40194" x2="94050" y2="40194"/>
                        <a14:backgroundMark x1="93364" y1="58838" x2="93364" y2="58838"/>
                        <a14:backgroundMark x1="63616" y1="93584" x2="63616" y2="93584"/>
                        <a14:backgroundMark x1="30206" y1="90920" x2="30206" y2="90920"/>
                        <a14:backgroundMark x1="21396" y1="75787" x2="21396" y2="75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5818" y="253768"/>
            <a:ext cx="1221904" cy="1155855"/>
          </a:xfrm>
          <a:prstGeom prst="rect">
            <a:avLst/>
          </a:prstGeom>
        </p:spPr>
      </p:pic>
      <p:pic>
        <p:nvPicPr>
          <p:cNvPr id="8" name="圖片 7" descr="長庚logo.jpg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3" y="6145940"/>
            <a:ext cx="1133503" cy="69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0" y="0"/>
            <a:ext cx="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 altLang="zh-TW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67544" y="1268760"/>
            <a:ext cx="5040560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0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1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58CB-C64B-454D-B4E1-945A45CC246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6" name="圖片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891" y="6491846"/>
            <a:ext cx="3474093" cy="32153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196" y="6432291"/>
            <a:ext cx="816447" cy="33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圖片 12"/>
          <p:cNvPicPr>
            <a:picLocks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63" b="98537" l="0" r="100000">
                        <a14:foregroundMark x1="5140" y1="19512" x2="5140" y2="19512"/>
                        <a14:foregroundMark x1="36449" y1="40000" x2="36449" y2="40000"/>
                        <a14:foregroundMark x1="45794" y1="37561" x2="45794" y2="37561"/>
                        <a14:foregroundMark x1="44393" y1="51220" x2="44393" y2="51220"/>
                        <a14:foregroundMark x1="66822" y1="32683" x2="66822" y2="32683"/>
                        <a14:foregroundMark x1="69626" y1="46829" x2="69626" y2="46829"/>
                        <a14:foregroundMark x1="69159" y1="46829" x2="69159" y2="46829"/>
                        <a14:foregroundMark x1="1869" y1="33171" x2="1869" y2="33171"/>
                        <a14:foregroundMark x1="9813" y1="49756" x2="9813" y2="49756"/>
                        <a14:foregroundMark x1="23832" y1="86829" x2="23832" y2="86829"/>
                        <a14:foregroundMark x1="26636" y1="92683" x2="26636" y2="92683"/>
                        <a14:foregroundMark x1="34112" y1="89268" x2="34112" y2="89268"/>
                        <a14:foregroundMark x1="33178" y1="93659" x2="33178" y2="93659"/>
                        <a14:foregroundMark x1="37850" y1="92195" x2="37850" y2="92195"/>
                        <a14:foregroundMark x1="44860" y1="92195" x2="44860" y2="92195"/>
                        <a14:foregroundMark x1="54673" y1="91707" x2="54673" y2="91707"/>
                        <a14:foregroundMark x1="61682" y1="91707" x2="61682" y2="91707"/>
                        <a14:foregroundMark x1="66822" y1="89268" x2="66822" y2="89268"/>
                        <a14:foregroundMark x1="76168" y1="84390" x2="76168" y2="84390"/>
                        <a14:foregroundMark x1="79439" y1="77561" x2="79439" y2="77561"/>
                        <a14:foregroundMark x1="83178" y1="80000" x2="83178" y2="80000"/>
                        <a14:foregroundMark x1="86449" y1="75610" x2="86449" y2="75610"/>
                        <a14:foregroundMark x1="86916" y1="69756" x2="86916" y2="69756"/>
                        <a14:foregroundMark x1="87850" y1="62927" x2="87850" y2="62927"/>
                        <a14:foregroundMark x1="93458" y1="64878" x2="93458" y2="64878"/>
                        <a14:foregroundMark x1="95794" y1="49268" x2="95794" y2="49268"/>
                        <a14:foregroundMark x1="92523" y1="58049" x2="92523" y2="58049"/>
                        <a14:foregroundMark x1="63551" y1="7317" x2="63551" y2="7317"/>
                        <a14:foregroundMark x1="70561" y1="6341" x2="70561" y2="6341"/>
                        <a14:foregroundMark x1="74766" y1="9756" x2="74766" y2="9756"/>
                        <a14:foregroundMark x1="79907" y1="17073" x2="79907" y2="17073"/>
                        <a14:foregroundMark x1="77570" y1="19512" x2="77570" y2="19512"/>
                        <a14:foregroundMark x1="85981" y1="17561" x2="85981" y2="17561"/>
                        <a14:foregroundMark x1="88785" y1="25366" x2="88785" y2="25366"/>
                        <a14:foregroundMark x1="93925" y1="34146" x2="93925" y2="34146"/>
                        <a14:foregroundMark x1="93925" y1="39024" x2="93925" y2="39024"/>
                        <a14:foregroundMark x1="5140" y1="71220" x2="5140" y2="71220"/>
                        <a14:foregroundMark x1="5140" y1="80976" x2="5140" y2="80976"/>
                        <a14:foregroundMark x1="8879" y1="83902" x2="8879" y2="83902"/>
                        <a14:foregroundMark x1="13084" y1="70244" x2="13084" y2="70244"/>
                        <a14:foregroundMark x1="8879" y1="68780" x2="8879" y2="68780"/>
                        <a14:foregroundMark x1="4206" y1="73171" x2="4206" y2="73171"/>
                        <a14:foregroundMark x1="2804" y1="77073" x2="2804" y2="77073"/>
                        <a14:foregroundMark x1="3271" y1="79512" x2="3271" y2="79512"/>
                        <a14:foregroundMark x1="14019" y1="84390" x2="14019" y2="84390"/>
                        <a14:foregroundMark x1="19159" y1="81951" x2="19159" y2="81951"/>
                        <a14:foregroundMark x1="16822" y1="69268" x2="16822" y2="69268"/>
                        <a14:foregroundMark x1="12150" y1="68293" x2="12150" y2="68293"/>
                        <a14:foregroundMark x1="18692" y1="70244" x2="18692" y2="70244"/>
                        <a14:foregroundMark x1="19159" y1="71220" x2="19159" y2="71220"/>
                        <a14:foregroundMark x1="20561" y1="75122" x2="20561" y2="75122"/>
                        <a14:foregroundMark x1="20561" y1="76098" x2="20561" y2="76098"/>
                        <a14:foregroundMark x1="19626" y1="78537" x2="19626" y2="78537"/>
                        <a14:foregroundMark x1="17757" y1="82439" x2="17757" y2="82439"/>
                        <a14:foregroundMark x1="7477" y1="80488" x2="7477" y2="80488"/>
                        <a14:foregroundMark x1="9346" y1="75122" x2="9346" y2="75122"/>
                        <a14:foregroundMark x1="8879" y1="71707" x2="8879" y2="71707"/>
                        <a14:foregroundMark x1="7477" y1="70244" x2="7477" y2="70244"/>
                        <a14:backgroundMark x1="42991" y1="55610" x2="42991" y2="55610"/>
                        <a14:backgroundMark x1="69626" y1="60000" x2="69626" y2="60000"/>
                        <a14:backgroundMark x1="69159" y1="49268" x2="69159" y2="49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043" y="5942490"/>
            <a:ext cx="893240" cy="853607"/>
          </a:xfrm>
          <a:prstGeom prst="rect">
            <a:avLst/>
          </a:prstGeom>
        </p:spPr>
      </p:pic>
      <p:pic>
        <p:nvPicPr>
          <p:cNvPr id="14" name="圖片 13" descr="長庚logo.jpg"/>
          <p:cNvPicPr>
            <a:picLocks noChangeAspect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357" y="12003"/>
            <a:ext cx="1133503" cy="69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67544" y="1196752"/>
            <a:ext cx="5040560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9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3C25-D4C7-4D6F-9C7A-32A824DF13A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891" y="6491846"/>
            <a:ext cx="3474093" cy="32153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196" y="6432291"/>
            <a:ext cx="816447" cy="33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圖片 14"/>
          <p:cNvPicPr>
            <a:picLocks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63" b="98537" l="0" r="100000">
                        <a14:foregroundMark x1="5140" y1="19512" x2="5140" y2="19512"/>
                        <a14:foregroundMark x1="36449" y1="40000" x2="36449" y2="40000"/>
                        <a14:foregroundMark x1="45794" y1="37561" x2="45794" y2="37561"/>
                        <a14:foregroundMark x1="44393" y1="51220" x2="44393" y2="51220"/>
                        <a14:foregroundMark x1="66822" y1="32683" x2="66822" y2="32683"/>
                        <a14:foregroundMark x1="69626" y1="46829" x2="69626" y2="46829"/>
                        <a14:foregroundMark x1="69159" y1="46829" x2="69159" y2="46829"/>
                        <a14:foregroundMark x1="1869" y1="33171" x2="1869" y2="33171"/>
                        <a14:foregroundMark x1="9813" y1="49756" x2="9813" y2="49756"/>
                        <a14:foregroundMark x1="23832" y1="86829" x2="23832" y2="86829"/>
                        <a14:foregroundMark x1="26636" y1="92683" x2="26636" y2="92683"/>
                        <a14:foregroundMark x1="34112" y1="89268" x2="34112" y2="89268"/>
                        <a14:foregroundMark x1="33178" y1="93659" x2="33178" y2="93659"/>
                        <a14:foregroundMark x1="37850" y1="92195" x2="37850" y2="92195"/>
                        <a14:foregroundMark x1="44860" y1="92195" x2="44860" y2="92195"/>
                        <a14:foregroundMark x1="54673" y1="91707" x2="54673" y2="91707"/>
                        <a14:foregroundMark x1="61682" y1="91707" x2="61682" y2="91707"/>
                        <a14:foregroundMark x1="66822" y1="89268" x2="66822" y2="89268"/>
                        <a14:foregroundMark x1="76168" y1="84390" x2="76168" y2="84390"/>
                        <a14:foregroundMark x1="79439" y1="77561" x2="79439" y2="77561"/>
                        <a14:foregroundMark x1="83178" y1="80000" x2="83178" y2="80000"/>
                        <a14:foregroundMark x1="86449" y1="75610" x2="86449" y2="75610"/>
                        <a14:foregroundMark x1="86916" y1="69756" x2="86916" y2="69756"/>
                        <a14:foregroundMark x1="87850" y1="62927" x2="87850" y2="62927"/>
                        <a14:foregroundMark x1="93458" y1="64878" x2="93458" y2="64878"/>
                        <a14:foregroundMark x1="95794" y1="49268" x2="95794" y2="49268"/>
                        <a14:foregroundMark x1="92523" y1="58049" x2="92523" y2="58049"/>
                        <a14:foregroundMark x1="63551" y1="7317" x2="63551" y2="7317"/>
                        <a14:foregroundMark x1="70561" y1="6341" x2="70561" y2="6341"/>
                        <a14:foregroundMark x1="74766" y1="9756" x2="74766" y2="9756"/>
                        <a14:foregroundMark x1="79907" y1="17073" x2="79907" y2="17073"/>
                        <a14:foregroundMark x1="77570" y1="19512" x2="77570" y2="19512"/>
                        <a14:foregroundMark x1="85981" y1="17561" x2="85981" y2="17561"/>
                        <a14:foregroundMark x1="88785" y1="25366" x2="88785" y2="25366"/>
                        <a14:foregroundMark x1="93925" y1="34146" x2="93925" y2="34146"/>
                        <a14:foregroundMark x1="93925" y1="39024" x2="93925" y2="39024"/>
                        <a14:foregroundMark x1="5140" y1="71220" x2="5140" y2="71220"/>
                        <a14:foregroundMark x1="5140" y1="80976" x2="5140" y2="80976"/>
                        <a14:foregroundMark x1="8879" y1="83902" x2="8879" y2="83902"/>
                        <a14:foregroundMark x1="13084" y1="70244" x2="13084" y2="70244"/>
                        <a14:foregroundMark x1="8879" y1="68780" x2="8879" y2="68780"/>
                        <a14:foregroundMark x1="4206" y1="73171" x2="4206" y2="73171"/>
                        <a14:foregroundMark x1="2804" y1="77073" x2="2804" y2="77073"/>
                        <a14:foregroundMark x1="3271" y1="79512" x2="3271" y2="79512"/>
                        <a14:foregroundMark x1="14019" y1="84390" x2="14019" y2="84390"/>
                        <a14:foregroundMark x1="19159" y1="81951" x2="19159" y2="81951"/>
                        <a14:foregroundMark x1="16822" y1="69268" x2="16822" y2="69268"/>
                        <a14:foregroundMark x1="12150" y1="68293" x2="12150" y2="68293"/>
                        <a14:foregroundMark x1="18692" y1="70244" x2="18692" y2="70244"/>
                        <a14:foregroundMark x1="19159" y1="71220" x2="19159" y2="71220"/>
                        <a14:foregroundMark x1="20561" y1="75122" x2="20561" y2="75122"/>
                        <a14:foregroundMark x1="20561" y1="76098" x2="20561" y2="76098"/>
                        <a14:foregroundMark x1="19626" y1="78537" x2="19626" y2="78537"/>
                        <a14:foregroundMark x1="17757" y1="82439" x2="17757" y2="82439"/>
                        <a14:foregroundMark x1="7477" y1="80488" x2="7477" y2="80488"/>
                        <a14:foregroundMark x1="9346" y1="75122" x2="9346" y2="75122"/>
                        <a14:foregroundMark x1="8879" y1="71707" x2="8879" y2="71707"/>
                        <a14:foregroundMark x1="7477" y1="70244" x2="7477" y2="70244"/>
                        <a14:backgroundMark x1="42991" y1="55610" x2="42991" y2="55610"/>
                        <a14:backgroundMark x1="69626" y1="60000" x2="69626" y2="60000"/>
                        <a14:backgroundMark x1="69159" y1="49268" x2="69159" y2="49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043" y="5942490"/>
            <a:ext cx="893240" cy="853607"/>
          </a:xfrm>
          <a:prstGeom prst="rect">
            <a:avLst/>
          </a:prstGeom>
        </p:spPr>
      </p:pic>
      <p:pic>
        <p:nvPicPr>
          <p:cNvPr id="16" name="圖片 15" descr="長庚logo.jpg"/>
          <p:cNvPicPr>
            <a:picLocks noChangeAspect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357" y="12003"/>
            <a:ext cx="1133503" cy="69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TPR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3" y="317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 userDrawn="1"/>
        </p:nvSpPr>
        <p:spPr>
          <a:xfrm>
            <a:off x="467544" y="1196752"/>
            <a:ext cx="5040560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>
            <a:lvl1pPr algn="l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6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8FDC3-08FB-411A-82E0-9B6CCAB40B2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891" y="6491846"/>
            <a:ext cx="3474093" cy="32153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196" y="6432291"/>
            <a:ext cx="816447" cy="33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圖片 11"/>
          <p:cNvPicPr>
            <a:picLocks/>
          </p:cNvPicPr>
          <p:nvPr userDrawn="1"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63" b="98537" l="0" r="100000">
                        <a14:foregroundMark x1="5140" y1="19512" x2="5140" y2="19512"/>
                        <a14:foregroundMark x1="36449" y1="40000" x2="36449" y2="40000"/>
                        <a14:foregroundMark x1="45794" y1="37561" x2="45794" y2="37561"/>
                        <a14:foregroundMark x1="44393" y1="51220" x2="44393" y2="51220"/>
                        <a14:foregroundMark x1="66822" y1="32683" x2="66822" y2="32683"/>
                        <a14:foregroundMark x1="69626" y1="46829" x2="69626" y2="46829"/>
                        <a14:foregroundMark x1="69159" y1="46829" x2="69159" y2="46829"/>
                        <a14:foregroundMark x1="1869" y1="33171" x2="1869" y2="33171"/>
                        <a14:foregroundMark x1="9813" y1="49756" x2="9813" y2="49756"/>
                        <a14:foregroundMark x1="23832" y1="86829" x2="23832" y2="86829"/>
                        <a14:foregroundMark x1="26636" y1="92683" x2="26636" y2="92683"/>
                        <a14:foregroundMark x1="34112" y1="89268" x2="34112" y2="89268"/>
                        <a14:foregroundMark x1="33178" y1="93659" x2="33178" y2="93659"/>
                        <a14:foregroundMark x1="37850" y1="92195" x2="37850" y2="92195"/>
                        <a14:foregroundMark x1="44860" y1="92195" x2="44860" y2="92195"/>
                        <a14:foregroundMark x1="54673" y1="91707" x2="54673" y2="91707"/>
                        <a14:foregroundMark x1="61682" y1="91707" x2="61682" y2="91707"/>
                        <a14:foregroundMark x1="66822" y1="89268" x2="66822" y2="89268"/>
                        <a14:foregroundMark x1="76168" y1="84390" x2="76168" y2="84390"/>
                        <a14:foregroundMark x1="79439" y1="77561" x2="79439" y2="77561"/>
                        <a14:foregroundMark x1="83178" y1="80000" x2="83178" y2="80000"/>
                        <a14:foregroundMark x1="86449" y1="75610" x2="86449" y2="75610"/>
                        <a14:foregroundMark x1="86916" y1="69756" x2="86916" y2="69756"/>
                        <a14:foregroundMark x1="87850" y1="62927" x2="87850" y2="62927"/>
                        <a14:foregroundMark x1="93458" y1="64878" x2="93458" y2="64878"/>
                        <a14:foregroundMark x1="95794" y1="49268" x2="95794" y2="49268"/>
                        <a14:foregroundMark x1="92523" y1="58049" x2="92523" y2="58049"/>
                        <a14:foregroundMark x1="63551" y1="7317" x2="63551" y2="7317"/>
                        <a14:foregroundMark x1="70561" y1="6341" x2="70561" y2="6341"/>
                        <a14:foregroundMark x1="74766" y1="9756" x2="74766" y2="9756"/>
                        <a14:foregroundMark x1="79907" y1="17073" x2="79907" y2="17073"/>
                        <a14:foregroundMark x1="77570" y1="19512" x2="77570" y2="19512"/>
                        <a14:foregroundMark x1="85981" y1="17561" x2="85981" y2="17561"/>
                        <a14:foregroundMark x1="88785" y1="25366" x2="88785" y2="25366"/>
                        <a14:foregroundMark x1="93925" y1="34146" x2="93925" y2="34146"/>
                        <a14:foregroundMark x1="93925" y1="39024" x2="93925" y2="39024"/>
                        <a14:foregroundMark x1="5140" y1="71220" x2="5140" y2="71220"/>
                        <a14:foregroundMark x1="5140" y1="80976" x2="5140" y2="80976"/>
                        <a14:foregroundMark x1="8879" y1="83902" x2="8879" y2="83902"/>
                        <a14:foregroundMark x1="13084" y1="70244" x2="13084" y2="70244"/>
                        <a14:foregroundMark x1="8879" y1="68780" x2="8879" y2="68780"/>
                        <a14:foregroundMark x1="4206" y1="73171" x2="4206" y2="73171"/>
                        <a14:foregroundMark x1="2804" y1="77073" x2="2804" y2="77073"/>
                        <a14:foregroundMark x1="3271" y1="79512" x2="3271" y2="79512"/>
                        <a14:foregroundMark x1="14019" y1="84390" x2="14019" y2="84390"/>
                        <a14:foregroundMark x1="19159" y1="81951" x2="19159" y2="81951"/>
                        <a14:foregroundMark x1="16822" y1="69268" x2="16822" y2="69268"/>
                        <a14:foregroundMark x1="12150" y1="68293" x2="12150" y2="68293"/>
                        <a14:foregroundMark x1="18692" y1="70244" x2="18692" y2="70244"/>
                        <a14:foregroundMark x1="19159" y1="71220" x2="19159" y2="71220"/>
                        <a14:foregroundMark x1="20561" y1="75122" x2="20561" y2="75122"/>
                        <a14:foregroundMark x1="20561" y1="76098" x2="20561" y2="76098"/>
                        <a14:foregroundMark x1="19626" y1="78537" x2="19626" y2="78537"/>
                        <a14:foregroundMark x1="17757" y1="82439" x2="17757" y2="82439"/>
                        <a14:foregroundMark x1="7477" y1="80488" x2="7477" y2="80488"/>
                        <a14:foregroundMark x1="9346" y1="75122" x2="9346" y2="75122"/>
                        <a14:foregroundMark x1="8879" y1="71707" x2="8879" y2="71707"/>
                        <a14:foregroundMark x1="7477" y1="70244" x2="7477" y2="70244"/>
                        <a14:backgroundMark x1="42991" y1="55610" x2="42991" y2="55610"/>
                        <a14:backgroundMark x1="69626" y1="60000" x2="69626" y2="60000"/>
                        <a14:backgroundMark x1="69159" y1="49268" x2="69159" y2="49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043" y="5942490"/>
            <a:ext cx="893240" cy="853607"/>
          </a:xfrm>
          <a:prstGeom prst="rect">
            <a:avLst/>
          </a:prstGeom>
        </p:spPr>
      </p:pic>
      <p:pic>
        <p:nvPicPr>
          <p:cNvPr id="13" name="圖片 12" descr="長庚logo.jpg"/>
          <p:cNvPicPr>
            <a:picLocks noChangeAspect="1"/>
          </p:cNvPicPr>
          <p:nvPr userDrawn="1"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357" y="12003"/>
            <a:ext cx="1133503" cy="69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TPR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3" y="317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04F9B-0007-4465-9805-DCEE2D4CD4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891" y="6491846"/>
            <a:ext cx="3474093" cy="32153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196" y="6432291"/>
            <a:ext cx="816447" cy="33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圖片 9"/>
          <p:cNvPicPr>
            <a:picLocks/>
          </p:cNvPicPr>
          <p:nvPr userDrawn="1"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63" b="98537" l="0" r="100000">
                        <a14:foregroundMark x1="5140" y1="19512" x2="5140" y2="19512"/>
                        <a14:foregroundMark x1="36449" y1="40000" x2="36449" y2="40000"/>
                        <a14:foregroundMark x1="45794" y1="37561" x2="45794" y2="37561"/>
                        <a14:foregroundMark x1="44393" y1="51220" x2="44393" y2="51220"/>
                        <a14:foregroundMark x1="66822" y1="32683" x2="66822" y2="32683"/>
                        <a14:foregroundMark x1="69626" y1="46829" x2="69626" y2="46829"/>
                        <a14:foregroundMark x1="69159" y1="46829" x2="69159" y2="46829"/>
                        <a14:foregroundMark x1="1869" y1="33171" x2="1869" y2="33171"/>
                        <a14:foregroundMark x1="9813" y1="49756" x2="9813" y2="49756"/>
                        <a14:foregroundMark x1="23832" y1="86829" x2="23832" y2="86829"/>
                        <a14:foregroundMark x1="26636" y1="92683" x2="26636" y2="92683"/>
                        <a14:foregroundMark x1="34112" y1="89268" x2="34112" y2="89268"/>
                        <a14:foregroundMark x1="33178" y1="93659" x2="33178" y2="93659"/>
                        <a14:foregroundMark x1="37850" y1="92195" x2="37850" y2="92195"/>
                        <a14:foregroundMark x1="44860" y1="92195" x2="44860" y2="92195"/>
                        <a14:foregroundMark x1="54673" y1="91707" x2="54673" y2="91707"/>
                        <a14:foregroundMark x1="61682" y1="91707" x2="61682" y2="91707"/>
                        <a14:foregroundMark x1="66822" y1="89268" x2="66822" y2="89268"/>
                        <a14:foregroundMark x1="76168" y1="84390" x2="76168" y2="84390"/>
                        <a14:foregroundMark x1="79439" y1="77561" x2="79439" y2="77561"/>
                        <a14:foregroundMark x1="83178" y1="80000" x2="83178" y2="80000"/>
                        <a14:foregroundMark x1="86449" y1="75610" x2="86449" y2="75610"/>
                        <a14:foregroundMark x1="86916" y1="69756" x2="86916" y2="69756"/>
                        <a14:foregroundMark x1="87850" y1="62927" x2="87850" y2="62927"/>
                        <a14:foregroundMark x1="93458" y1="64878" x2="93458" y2="64878"/>
                        <a14:foregroundMark x1="95794" y1="49268" x2="95794" y2="49268"/>
                        <a14:foregroundMark x1="92523" y1="58049" x2="92523" y2="58049"/>
                        <a14:foregroundMark x1="63551" y1="7317" x2="63551" y2="7317"/>
                        <a14:foregroundMark x1="70561" y1="6341" x2="70561" y2="6341"/>
                        <a14:foregroundMark x1="74766" y1="9756" x2="74766" y2="9756"/>
                        <a14:foregroundMark x1="79907" y1="17073" x2="79907" y2="17073"/>
                        <a14:foregroundMark x1="77570" y1="19512" x2="77570" y2="19512"/>
                        <a14:foregroundMark x1="85981" y1="17561" x2="85981" y2="17561"/>
                        <a14:foregroundMark x1="88785" y1="25366" x2="88785" y2="25366"/>
                        <a14:foregroundMark x1="93925" y1="34146" x2="93925" y2="34146"/>
                        <a14:foregroundMark x1="93925" y1="39024" x2="93925" y2="39024"/>
                        <a14:foregroundMark x1="5140" y1="71220" x2="5140" y2="71220"/>
                        <a14:foregroundMark x1="5140" y1="80976" x2="5140" y2="80976"/>
                        <a14:foregroundMark x1="8879" y1="83902" x2="8879" y2="83902"/>
                        <a14:foregroundMark x1="13084" y1="70244" x2="13084" y2="70244"/>
                        <a14:foregroundMark x1="8879" y1="68780" x2="8879" y2="68780"/>
                        <a14:foregroundMark x1="4206" y1="73171" x2="4206" y2="73171"/>
                        <a14:foregroundMark x1="2804" y1="77073" x2="2804" y2="77073"/>
                        <a14:foregroundMark x1="3271" y1="79512" x2="3271" y2="79512"/>
                        <a14:foregroundMark x1="14019" y1="84390" x2="14019" y2="84390"/>
                        <a14:foregroundMark x1="19159" y1="81951" x2="19159" y2="81951"/>
                        <a14:foregroundMark x1="16822" y1="69268" x2="16822" y2="69268"/>
                        <a14:foregroundMark x1="12150" y1="68293" x2="12150" y2="68293"/>
                        <a14:foregroundMark x1="18692" y1="70244" x2="18692" y2="70244"/>
                        <a14:foregroundMark x1="19159" y1="71220" x2="19159" y2="71220"/>
                        <a14:foregroundMark x1="20561" y1="75122" x2="20561" y2="75122"/>
                        <a14:foregroundMark x1="20561" y1="76098" x2="20561" y2="76098"/>
                        <a14:foregroundMark x1="19626" y1="78537" x2="19626" y2="78537"/>
                        <a14:foregroundMark x1="17757" y1="82439" x2="17757" y2="82439"/>
                        <a14:foregroundMark x1="7477" y1="80488" x2="7477" y2="80488"/>
                        <a14:foregroundMark x1="9346" y1="75122" x2="9346" y2="75122"/>
                        <a14:foregroundMark x1="8879" y1="71707" x2="8879" y2="71707"/>
                        <a14:foregroundMark x1="7477" y1="70244" x2="7477" y2="70244"/>
                        <a14:backgroundMark x1="42991" y1="55610" x2="42991" y2="55610"/>
                        <a14:backgroundMark x1="69626" y1="60000" x2="69626" y2="60000"/>
                        <a14:backgroundMark x1="69159" y1="49268" x2="69159" y2="49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043" y="5942490"/>
            <a:ext cx="893240" cy="853607"/>
          </a:xfrm>
          <a:prstGeom prst="rect">
            <a:avLst/>
          </a:prstGeom>
        </p:spPr>
      </p:pic>
      <p:pic>
        <p:nvPicPr>
          <p:cNvPr id="11" name="圖片 10" descr="長庚logo.jpg"/>
          <p:cNvPicPr>
            <a:picLocks noChangeAspect="1"/>
          </p:cNvPicPr>
          <p:nvPr userDrawn="1"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357" y="12003"/>
            <a:ext cx="1133503" cy="69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180B8-946B-498E-8C86-3E592CE98C1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891" y="6491846"/>
            <a:ext cx="3474093" cy="32153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196" y="6432291"/>
            <a:ext cx="816447" cy="33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圖片 11"/>
          <p:cNvPicPr>
            <a:picLocks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63" b="98537" l="0" r="100000">
                        <a14:foregroundMark x1="5140" y1="19512" x2="5140" y2="19512"/>
                        <a14:foregroundMark x1="36449" y1="40000" x2="36449" y2="40000"/>
                        <a14:foregroundMark x1="45794" y1="37561" x2="45794" y2="37561"/>
                        <a14:foregroundMark x1="44393" y1="51220" x2="44393" y2="51220"/>
                        <a14:foregroundMark x1="66822" y1="32683" x2="66822" y2="32683"/>
                        <a14:foregroundMark x1="69626" y1="46829" x2="69626" y2="46829"/>
                        <a14:foregroundMark x1="69159" y1="46829" x2="69159" y2="46829"/>
                        <a14:foregroundMark x1="1869" y1="33171" x2="1869" y2="33171"/>
                        <a14:foregroundMark x1="9813" y1="49756" x2="9813" y2="49756"/>
                        <a14:foregroundMark x1="23832" y1="86829" x2="23832" y2="86829"/>
                        <a14:foregroundMark x1="26636" y1="92683" x2="26636" y2="92683"/>
                        <a14:foregroundMark x1="34112" y1="89268" x2="34112" y2="89268"/>
                        <a14:foregroundMark x1="33178" y1="93659" x2="33178" y2="93659"/>
                        <a14:foregroundMark x1="37850" y1="92195" x2="37850" y2="92195"/>
                        <a14:foregroundMark x1="44860" y1="92195" x2="44860" y2="92195"/>
                        <a14:foregroundMark x1="54673" y1="91707" x2="54673" y2="91707"/>
                        <a14:foregroundMark x1="61682" y1="91707" x2="61682" y2="91707"/>
                        <a14:foregroundMark x1="66822" y1="89268" x2="66822" y2="89268"/>
                        <a14:foregroundMark x1="76168" y1="84390" x2="76168" y2="84390"/>
                        <a14:foregroundMark x1="79439" y1="77561" x2="79439" y2="77561"/>
                        <a14:foregroundMark x1="83178" y1="80000" x2="83178" y2="80000"/>
                        <a14:foregroundMark x1="86449" y1="75610" x2="86449" y2="75610"/>
                        <a14:foregroundMark x1="86916" y1="69756" x2="86916" y2="69756"/>
                        <a14:foregroundMark x1="87850" y1="62927" x2="87850" y2="62927"/>
                        <a14:foregroundMark x1="93458" y1="64878" x2="93458" y2="64878"/>
                        <a14:foregroundMark x1="95794" y1="49268" x2="95794" y2="49268"/>
                        <a14:foregroundMark x1="92523" y1="58049" x2="92523" y2="58049"/>
                        <a14:foregroundMark x1="63551" y1="7317" x2="63551" y2="7317"/>
                        <a14:foregroundMark x1="70561" y1="6341" x2="70561" y2="6341"/>
                        <a14:foregroundMark x1="74766" y1="9756" x2="74766" y2="9756"/>
                        <a14:foregroundMark x1="79907" y1="17073" x2="79907" y2="17073"/>
                        <a14:foregroundMark x1="77570" y1="19512" x2="77570" y2="19512"/>
                        <a14:foregroundMark x1="85981" y1="17561" x2="85981" y2="17561"/>
                        <a14:foregroundMark x1="88785" y1="25366" x2="88785" y2="25366"/>
                        <a14:foregroundMark x1="93925" y1="34146" x2="93925" y2="34146"/>
                        <a14:foregroundMark x1="93925" y1="39024" x2="93925" y2="39024"/>
                        <a14:foregroundMark x1="5140" y1="71220" x2="5140" y2="71220"/>
                        <a14:foregroundMark x1="5140" y1="80976" x2="5140" y2="80976"/>
                        <a14:foregroundMark x1="8879" y1="83902" x2="8879" y2="83902"/>
                        <a14:foregroundMark x1="13084" y1="70244" x2="13084" y2="70244"/>
                        <a14:foregroundMark x1="8879" y1="68780" x2="8879" y2="68780"/>
                        <a14:foregroundMark x1="4206" y1="73171" x2="4206" y2="73171"/>
                        <a14:foregroundMark x1="2804" y1="77073" x2="2804" y2="77073"/>
                        <a14:foregroundMark x1="3271" y1="79512" x2="3271" y2="79512"/>
                        <a14:foregroundMark x1="14019" y1="84390" x2="14019" y2="84390"/>
                        <a14:foregroundMark x1="19159" y1="81951" x2="19159" y2="81951"/>
                        <a14:foregroundMark x1="16822" y1="69268" x2="16822" y2="69268"/>
                        <a14:foregroundMark x1="12150" y1="68293" x2="12150" y2="68293"/>
                        <a14:foregroundMark x1="18692" y1="70244" x2="18692" y2="70244"/>
                        <a14:foregroundMark x1="19159" y1="71220" x2="19159" y2="71220"/>
                        <a14:foregroundMark x1="20561" y1="75122" x2="20561" y2="75122"/>
                        <a14:foregroundMark x1="20561" y1="76098" x2="20561" y2="76098"/>
                        <a14:foregroundMark x1="19626" y1="78537" x2="19626" y2="78537"/>
                        <a14:foregroundMark x1="17757" y1="82439" x2="17757" y2="82439"/>
                        <a14:foregroundMark x1="7477" y1="80488" x2="7477" y2="80488"/>
                        <a14:foregroundMark x1="9346" y1="75122" x2="9346" y2="75122"/>
                        <a14:foregroundMark x1="8879" y1="71707" x2="8879" y2="71707"/>
                        <a14:foregroundMark x1="7477" y1="70244" x2="7477" y2="70244"/>
                        <a14:backgroundMark x1="42991" y1="55610" x2="42991" y2="55610"/>
                        <a14:backgroundMark x1="69626" y1="60000" x2="69626" y2="60000"/>
                        <a14:backgroundMark x1="69159" y1="49268" x2="69159" y2="49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043" y="5942490"/>
            <a:ext cx="893240" cy="853607"/>
          </a:xfrm>
          <a:prstGeom prst="rect">
            <a:avLst/>
          </a:prstGeom>
        </p:spPr>
      </p:pic>
      <p:pic>
        <p:nvPicPr>
          <p:cNvPr id="13" name="圖片 12" descr="長庚logo.jpg"/>
          <p:cNvPicPr>
            <a:picLocks noChangeAspect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357" y="12003"/>
            <a:ext cx="1133503" cy="69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CCBD8-C958-4566-BD04-66FA8F844C3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891" y="6491846"/>
            <a:ext cx="3474093" cy="32153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196" y="6432291"/>
            <a:ext cx="816447" cy="33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圖片 11"/>
          <p:cNvPicPr>
            <a:picLocks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63" b="98537" l="0" r="100000">
                        <a14:foregroundMark x1="5140" y1="19512" x2="5140" y2="19512"/>
                        <a14:foregroundMark x1="36449" y1="40000" x2="36449" y2="40000"/>
                        <a14:foregroundMark x1="45794" y1="37561" x2="45794" y2="37561"/>
                        <a14:foregroundMark x1="44393" y1="51220" x2="44393" y2="51220"/>
                        <a14:foregroundMark x1="66822" y1="32683" x2="66822" y2="32683"/>
                        <a14:foregroundMark x1="69626" y1="46829" x2="69626" y2="46829"/>
                        <a14:foregroundMark x1="69159" y1="46829" x2="69159" y2="46829"/>
                        <a14:foregroundMark x1="1869" y1="33171" x2="1869" y2="33171"/>
                        <a14:foregroundMark x1="9813" y1="49756" x2="9813" y2="49756"/>
                        <a14:foregroundMark x1="23832" y1="86829" x2="23832" y2="86829"/>
                        <a14:foregroundMark x1="26636" y1="92683" x2="26636" y2="92683"/>
                        <a14:foregroundMark x1="34112" y1="89268" x2="34112" y2="89268"/>
                        <a14:foregroundMark x1="33178" y1="93659" x2="33178" y2="93659"/>
                        <a14:foregroundMark x1="37850" y1="92195" x2="37850" y2="92195"/>
                        <a14:foregroundMark x1="44860" y1="92195" x2="44860" y2="92195"/>
                        <a14:foregroundMark x1="54673" y1="91707" x2="54673" y2="91707"/>
                        <a14:foregroundMark x1="61682" y1="91707" x2="61682" y2="91707"/>
                        <a14:foregroundMark x1="66822" y1="89268" x2="66822" y2="89268"/>
                        <a14:foregroundMark x1="76168" y1="84390" x2="76168" y2="84390"/>
                        <a14:foregroundMark x1="79439" y1="77561" x2="79439" y2="77561"/>
                        <a14:foregroundMark x1="83178" y1="80000" x2="83178" y2="80000"/>
                        <a14:foregroundMark x1="86449" y1="75610" x2="86449" y2="75610"/>
                        <a14:foregroundMark x1="86916" y1="69756" x2="86916" y2="69756"/>
                        <a14:foregroundMark x1="87850" y1="62927" x2="87850" y2="62927"/>
                        <a14:foregroundMark x1="93458" y1="64878" x2="93458" y2="64878"/>
                        <a14:foregroundMark x1="95794" y1="49268" x2="95794" y2="49268"/>
                        <a14:foregroundMark x1="92523" y1="58049" x2="92523" y2="58049"/>
                        <a14:foregroundMark x1="63551" y1="7317" x2="63551" y2="7317"/>
                        <a14:foregroundMark x1="70561" y1="6341" x2="70561" y2="6341"/>
                        <a14:foregroundMark x1="74766" y1="9756" x2="74766" y2="9756"/>
                        <a14:foregroundMark x1="79907" y1="17073" x2="79907" y2="17073"/>
                        <a14:foregroundMark x1="77570" y1="19512" x2="77570" y2="19512"/>
                        <a14:foregroundMark x1="85981" y1="17561" x2="85981" y2="17561"/>
                        <a14:foregroundMark x1="88785" y1="25366" x2="88785" y2="25366"/>
                        <a14:foregroundMark x1="93925" y1="34146" x2="93925" y2="34146"/>
                        <a14:foregroundMark x1="93925" y1="39024" x2="93925" y2="39024"/>
                        <a14:foregroundMark x1="5140" y1="71220" x2="5140" y2="71220"/>
                        <a14:foregroundMark x1="5140" y1="80976" x2="5140" y2="80976"/>
                        <a14:foregroundMark x1="8879" y1="83902" x2="8879" y2="83902"/>
                        <a14:foregroundMark x1="13084" y1="70244" x2="13084" y2="70244"/>
                        <a14:foregroundMark x1="8879" y1="68780" x2="8879" y2="68780"/>
                        <a14:foregroundMark x1="4206" y1="73171" x2="4206" y2="73171"/>
                        <a14:foregroundMark x1="2804" y1="77073" x2="2804" y2="77073"/>
                        <a14:foregroundMark x1="3271" y1="79512" x2="3271" y2="79512"/>
                        <a14:foregroundMark x1="14019" y1="84390" x2="14019" y2="84390"/>
                        <a14:foregroundMark x1="19159" y1="81951" x2="19159" y2="81951"/>
                        <a14:foregroundMark x1="16822" y1="69268" x2="16822" y2="69268"/>
                        <a14:foregroundMark x1="12150" y1="68293" x2="12150" y2="68293"/>
                        <a14:foregroundMark x1="18692" y1="70244" x2="18692" y2="70244"/>
                        <a14:foregroundMark x1="19159" y1="71220" x2="19159" y2="71220"/>
                        <a14:foregroundMark x1="20561" y1="75122" x2="20561" y2="75122"/>
                        <a14:foregroundMark x1="20561" y1="76098" x2="20561" y2="76098"/>
                        <a14:foregroundMark x1="19626" y1="78537" x2="19626" y2="78537"/>
                        <a14:foregroundMark x1="17757" y1="82439" x2="17757" y2="82439"/>
                        <a14:foregroundMark x1="7477" y1="80488" x2="7477" y2="80488"/>
                        <a14:foregroundMark x1="9346" y1="75122" x2="9346" y2="75122"/>
                        <a14:foregroundMark x1="8879" y1="71707" x2="8879" y2="71707"/>
                        <a14:foregroundMark x1="7477" y1="70244" x2="7477" y2="70244"/>
                        <a14:backgroundMark x1="42991" y1="55610" x2="42991" y2="55610"/>
                        <a14:backgroundMark x1="69626" y1="60000" x2="69626" y2="60000"/>
                        <a14:backgroundMark x1="69159" y1="49268" x2="69159" y2="49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043" y="5942490"/>
            <a:ext cx="893240" cy="853607"/>
          </a:xfrm>
          <a:prstGeom prst="rect">
            <a:avLst/>
          </a:prstGeom>
        </p:spPr>
      </p:pic>
      <p:pic>
        <p:nvPicPr>
          <p:cNvPr id="13" name="圖片 12" descr="長庚logo.jpg"/>
          <p:cNvPicPr>
            <a:picLocks noChangeAspect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357" y="12003"/>
            <a:ext cx="1133503" cy="69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6" name="矩形 15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gradFill>
            <a:gsLst>
              <a:gs pos="77000">
                <a:schemeClr val="bg1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 rot="16200000">
            <a:off x="-866862" y="4583894"/>
            <a:ext cx="3140968" cy="1407243"/>
          </a:xfrm>
          <a:prstGeom prst="rect">
            <a:avLst/>
          </a:prstGeom>
          <a:gradFill>
            <a:gsLst>
              <a:gs pos="51000">
                <a:schemeClr val="bg1">
                  <a:alpha val="37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500000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://scholarsupdate.hi2net.com/news.asp?NewsID=18648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727226" y="205920"/>
            <a:ext cx="7870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衛生福利部食品藥物管理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署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友善正確用藥教育概念推廣計畫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715" y="60213"/>
            <a:ext cx="1218154" cy="798099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596073" y="644413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食品藥物管理署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22" y="6387417"/>
            <a:ext cx="595924" cy="39043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850" y="98769"/>
            <a:ext cx="622589" cy="602674"/>
          </a:xfrm>
          <a:prstGeom prst="rect">
            <a:avLst/>
          </a:prstGeom>
        </p:spPr>
      </p:pic>
      <p:pic>
        <p:nvPicPr>
          <p:cNvPr id="1026" name="Picture 2" descr="\\files3\公用區\02.醫策會企業識別系統CIS\醫策會標誌LOGO\20150617_LOGO-醫策會簡稱(JPG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6292085"/>
            <a:ext cx="720080" cy="64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字方塊 19"/>
          <p:cNvSpPr txBox="1"/>
          <p:nvPr/>
        </p:nvSpPr>
        <p:spPr>
          <a:xfrm>
            <a:off x="2688560" y="6439295"/>
            <a:ext cx="346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醫院評鑑暨醫療品質策進會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3533387" y="3721502"/>
            <a:ext cx="5556052" cy="2759161"/>
            <a:chOff x="5246914" y="2422506"/>
            <a:chExt cx="4077614" cy="3768963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5246914" y="2422506"/>
              <a:ext cx="4077614" cy="3768963"/>
            </a:xfrm>
            <a:prstGeom prst="rect">
              <a:avLst/>
            </a:prstGeom>
          </p:spPr>
        </p:pic>
        <p:sp>
          <p:nvSpPr>
            <p:cNvPr id="21" name="文字方塊 20"/>
            <p:cNvSpPr txBox="1"/>
            <p:nvPr/>
          </p:nvSpPr>
          <p:spPr>
            <a:xfrm>
              <a:off x="5852166" y="3176299"/>
              <a:ext cx="2573290" cy="1689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講師：</a:t>
              </a:r>
              <a:endPara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105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時間：</a:t>
              </a:r>
              <a:endPara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地點：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4" name="Rectangle 1"/>
          <p:cNvSpPr txBox="1">
            <a:spLocks/>
          </p:cNvSpPr>
          <p:nvPr/>
        </p:nvSpPr>
        <p:spPr>
          <a:xfrm>
            <a:off x="596073" y="1819448"/>
            <a:ext cx="8130026" cy="889472"/>
          </a:xfrm>
          <a:prstGeom prst="rect">
            <a:avLst/>
          </a:prstGeom>
          <a:noFill/>
        </p:spPr>
        <p:txBody>
          <a:bodyPr vert="horz" anchor="t" anchorCtr="0">
            <a:prstTxWarp prst="textArchUp">
              <a:avLst/>
            </a:prstTxWarp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i="0" u="none" strike="noStrike" kern="120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微軟正黑體" panose="020B0604030504040204" pitchFamily="34" charset="-120"/>
              </a:rPr>
              <a:t>正確使用 </a:t>
            </a:r>
            <a:r>
              <a:rPr kumimoji="0" lang="zh-TW" altLang="en-US" sz="7200" i="0" u="none" strike="noStrike" kern="120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微軟正黑體" panose="020B0604030504040204" pitchFamily="34" charset="-120"/>
              </a:rPr>
              <a:t>指示藥</a:t>
            </a:r>
            <a:r>
              <a:rPr kumimoji="0" lang="zh-TW" altLang="en-US" sz="6000" i="0" u="none" strike="noStrike" kern="120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微軟正黑體" panose="020B0604030504040204" pitchFamily="34" charset="-120"/>
              </a:rPr>
              <a:t> </a:t>
            </a:r>
            <a:r>
              <a:rPr kumimoji="0" lang="zh-TW" altLang="en-US" i="0" u="none" strike="noStrike" kern="120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微軟正黑體" panose="020B0604030504040204" pitchFamily="34" charset="-120"/>
              </a:rPr>
              <a:t>及 </a:t>
            </a:r>
            <a:r>
              <a:rPr kumimoji="0" lang="zh-TW" altLang="en-US" sz="7200" i="0" u="none" strike="noStrike" kern="120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微軟正黑體" panose="020B0604030504040204" pitchFamily="34" charset="-120"/>
              </a:rPr>
              <a:t>成藥</a:t>
            </a:r>
            <a:endParaRPr kumimoji="0" lang="en-US" sz="4000" i="0" u="none" strike="noStrike" kern="12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422368" y="2896016"/>
            <a:ext cx="367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敏盛綜合醫院 藥劑科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9" name="圖片 28" descr="藥博士(右)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177" y="1737886"/>
            <a:ext cx="3627121" cy="49866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08104" y="421237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楊忠邦</a:t>
            </a:r>
            <a:endParaRPr 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436096" y="477798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會稽國小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5364088" y="5229200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105.10.14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711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7F95-E867-47C9-B078-A305726591C4}" type="slidenum">
              <a:rPr lang="en-US" smtClean="0"/>
              <a:pPr/>
              <a:t>10</a:t>
            </a:fld>
            <a:fld id="{D4B5ADC2-7248-4799-8E52-477E151C3EE9}" type="slidenum">
              <a:rPr lang="en-US" b="1" smtClean="0">
                <a:solidFill>
                  <a:srgbClr val="FFFFFF"/>
                </a:solidFill>
              </a:rPr>
              <a:pPr/>
              <a:t>10</a:t>
            </a:fld>
            <a:endParaRPr 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948" y="1484783"/>
            <a:ext cx="8675874" cy="5236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2267744" y="476672"/>
            <a:ext cx="5112568" cy="934353"/>
          </a:xfrm>
        </p:spPr>
        <p:txBody>
          <a:bodyPr/>
          <a:lstStyle/>
          <a:p>
            <a:r>
              <a:rPr lang="zh-TW" altLang="en-US" dirty="0" smtClean="0"/>
              <a:t>藥品五       原則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48" y="306140"/>
            <a:ext cx="1873842" cy="1106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文字方塊 9"/>
          <p:cNvSpPr txBox="1"/>
          <p:nvPr/>
        </p:nvSpPr>
        <p:spPr>
          <a:xfrm rot="577979">
            <a:off x="3802750" y="82628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63500" dir="2700000" algn="bl" rotWithShape="0">
                    <a:schemeClr val="accent2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6550223"/>
            <a:ext cx="3236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圖片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來源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食品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藥物消費者知識服務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網</a:t>
            </a:r>
            <a:endParaRPr lang="en-US" altLang="zh-TW" sz="1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2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36B6CD7D-9772-4616-8B11-41B250EC1AB0}" type="slidenum">
              <a:rPr lang="zh-TW" altLang="en-US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143362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9953F7ED-99B6-44DF-9C84-25BDB554FB5B}" type="slidenum">
              <a:rPr lang="zh-TW" altLang="en-US" sz="1200">
                <a:latin typeface="Arial Black" pitchFamily="34" charset="0"/>
              </a:rPr>
              <a:pPr algn="r" eaLnBrk="1" hangingPunct="1"/>
              <a:t>11</a:t>
            </a:fld>
            <a:endParaRPr lang="en-US" altLang="zh-TW" sz="1200">
              <a:latin typeface="Arial Black" pitchFamily="34" charset="0"/>
            </a:endParaRPr>
          </a:p>
        </p:txBody>
      </p:sp>
      <p:pic>
        <p:nvPicPr>
          <p:cNvPr id="143363" name="Picture 2" descr="2010404U02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11" y="3068961"/>
            <a:ext cx="499201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4" name="Picture 3" descr="過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843725"/>
            <a:ext cx="5184576" cy="388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6" name="Rectangle 5"/>
          <p:cNvSpPr>
            <a:spLocks noChangeArrowheads="1"/>
          </p:cNvSpPr>
          <p:nvPr/>
        </p:nvSpPr>
        <p:spPr bwMode="auto">
          <a:xfrm>
            <a:off x="5508104" y="5949280"/>
            <a:ext cx="32750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kumimoji="1" lang="zh-TW" altLang="en-US" sz="20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資料來源：民間全民電視台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36512" y="764877"/>
            <a:ext cx="40576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kumimoji="1" sz="27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zh-TW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           亂吃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 rot="19353463">
            <a:off x="572617" y="894328"/>
            <a:ext cx="22320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『</a:t>
            </a: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藥</a:t>
            </a:r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』</a:t>
            </a:r>
            <a:endParaRPr lang="zh-TW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61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2010818U12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529" y="2492896"/>
            <a:ext cx="4608066" cy="37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Rectangle 6"/>
          <p:cNvSpPr>
            <a:spLocks noChangeArrowheads="1"/>
          </p:cNvSpPr>
          <p:nvPr/>
        </p:nvSpPr>
        <p:spPr bwMode="auto">
          <a:xfrm>
            <a:off x="4806829" y="764704"/>
            <a:ext cx="40576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kumimoji="1" sz="27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zh-TW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           亂吃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 rot="19353463">
            <a:off x="5437187" y="903558"/>
            <a:ext cx="22320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『</a:t>
            </a: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藥</a:t>
            </a:r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』</a:t>
            </a:r>
            <a:endParaRPr lang="zh-TW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119814" name="Rectangle 8"/>
          <p:cNvSpPr>
            <a:spLocks noChangeArrowheads="1"/>
          </p:cNvSpPr>
          <p:nvPr/>
        </p:nvSpPr>
        <p:spPr bwMode="auto">
          <a:xfrm>
            <a:off x="476945" y="5445224"/>
            <a:ext cx="33115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kumimoji="1" sz="27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zh-TW" altLang="en-US" sz="2000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資料來源：民間全民電視台 中天新聞台</a:t>
            </a:r>
          </a:p>
        </p:txBody>
      </p:sp>
      <p:pic>
        <p:nvPicPr>
          <p:cNvPr id="25607" name="Picture 9" descr="stero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298" y="614181"/>
            <a:ext cx="4949178" cy="348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投影片編號版面配置區 1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93356D3-8083-4857-AA1D-34338A748A4F}" type="slidenum">
              <a:rPr kumimoji="0" lang="en-US" altLang="zh-TW" sz="1400">
                <a:latin typeface="Verdana" panose="020B0604030504040204" pitchFamily="34" charset="0"/>
                <a:ea typeface="標楷體" panose="03000509000000000000" pitchFamily="65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kumimoji="0" lang="en-US" altLang="zh-TW" sz="1400"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20268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能力一  做身體的主人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accent1"/>
                </a:solidFill>
              </a:rPr>
              <a:t>嚴重症狀應</a:t>
            </a:r>
            <a:r>
              <a:rPr lang="zh-TW" altLang="en-US" b="1" dirty="0" smtClean="0">
                <a:solidFill>
                  <a:schemeClr val="accent1"/>
                </a:solidFill>
              </a:rPr>
              <a:t>就醫</a:t>
            </a:r>
            <a:endParaRPr lang="en-US" altLang="zh-TW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accent1"/>
                </a:solidFill>
              </a:rPr>
              <a:t>    長期</a:t>
            </a:r>
            <a:r>
              <a:rPr lang="zh-TW" altLang="en-US" b="1" dirty="0">
                <a:solidFill>
                  <a:schemeClr val="accent1"/>
                </a:solidFill>
              </a:rPr>
              <a:t>使用要</a:t>
            </a:r>
            <a:r>
              <a:rPr lang="zh-TW" altLang="en-US" b="1" dirty="0" smtClean="0">
                <a:solidFill>
                  <a:schemeClr val="accent1"/>
                </a:solidFill>
              </a:rPr>
              <a:t>評估</a:t>
            </a:r>
            <a:endParaRPr lang="en-US" altLang="zh-TW" b="1" dirty="0">
              <a:solidFill>
                <a:schemeClr val="accent1"/>
              </a:solidFill>
            </a:endParaRPr>
          </a:p>
          <a:p>
            <a:pPr lvl="1"/>
            <a:r>
              <a:rPr lang="zh-TW" altLang="en-US" dirty="0" smtClean="0"/>
              <a:t>使用</a:t>
            </a:r>
            <a:r>
              <a:rPr lang="zh-TW" altLang="en-US" dirty="0"/>
              <a:t>藥品時應有專業的醫師或藥師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定期評估</a:t>
            </a:r>
          </a:p>
          <a:p>
            <a:pPr lvl="1"/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accent1"/>
                </a:solidFill>
              </a:rPr>
              <a:t>詢問醫師或藥師 </a:t>
            </a:r>
            <a:endParaRPr lang="en-US" altLang="zh-TW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accent1"/>
                </a:solidFill>
              </a:rPr>
              <a:t>    安全</a:t>
            </a:r>
            <a:r>
              <a:rPr lang="zh-TW" altLang="en-US" b="1" dirty="0">
                <a:solidFill>
                  <a:schemeClr val="accent1"/>
                </a:solidFill>
              </a:rPr>
              <a:t>用藥有保障</a:t>
            </a:r>
          </a:p>
          <a:p>
            <a:pPr lvl="1"/>
            <a:r>
              <a:rPr lang="zh-TW" altLang="en-US" dirty="0"/>
              <a:t>針對症狀向醫師、藥師詢問及</a:t>
            </a:r>
            <a:r>
              <a:rPr lang="zh-TW" altLang="en-US" dirty="0" smtClean="0"/>
              <a:t>討論</a:t>
            </a:r>
            <a:endParaRPr lang="en-US" altLang="zh-TW" dirty="0" smtClean="0"/>
          </a:p>
          <a:p>
            <a:pPr lvl="1"/>
            <a:r>
              <a:rPr lang="zh-TW" altLang="en-US" dirty="0"/>
              <a:t>選擇適合目前需求的藥品，並詢問藥品使用的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AC35-CEA6-42A8-8F3E-6FCE46F66EDE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459928" y="6334780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圖片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來源：食品藥物消費者知識服務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網；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正確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用藥手冊</a:t>
            </a:r>
            <a:r>
              <a:rPr lang="en-US" altLang="zh-TW" sz="1400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老年照護篇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3733643"/>
            <a:ext cx="236929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08"/>
          <a:stretch/>
        </p:blipFill>
        <p:spPr>
          <a:xfrm>
            <a:off x="5690692" y="4593026"/>
            <a:ext cx="2470064" cy="1572278"/>
          </a:xfrm>
          <a:prstGeom prst="rect">
            <a:avLst/>
          </a:prstGeom>
        </p:spPr>
      </p:pic>
      <p:sp>
        <p:nvSpPr>
          <p:cNvPr id="13" name="直角三角形 12"/>
          <p:cNvSpPr/>
          <p:nvPr/>
        </p:nvSpPr>
        <p:spPr>
          <a:xfrm rot="10800000">
            <a:off x="6660232" y="4593025"/>
            <a:ext cx="1652924" cy="99621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直角三角形 13"/>
          <p:cNvSpPr/>
          <p:nvPr/>
        </p:nvSpPr>
        <p:spPr>
          <a:xfrm rot="5400000">
            <a:off x="5649070" y="4486975"/>
            <a:ext cx="890650" cy="9876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直角三角形 14"/>
          <p:cNvSpPr/>
          <p:nvPr/>
        </p:nvSpPr>
        <p:spPr>
          <a:xfrm rot="16756326">
            <a:off x="5466898" y="4502979"/>
            <a:ext cx="527440" cy="80257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 descr="藥博士(左)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919079"/>
            <a:ext cx="2678914" cy="378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549FB3"/>
              </a:buClr>
              <a:buSzPct val="70000"/>
              <a:buFont typeface="Wingdings" panose="05000000000000000000" pitchFamily="2" charset="2"/>
              <a:buChar char="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183A2A6-59FF-456D-80EC-6467CDA22CDE}" type="slidenum">
              <a:rPr lang="zh-TW" altLang="en-US" sz="1400">
                <a:ea typeface="新細明體" panose="02020500000000000000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zh-TW" altLang="en-US" sz="1400">
              <a:ea typeface="新細明體" panose="02020500000000000000" pitchFamily="18" charset="-120"/>
            </a:endParaRPr>
          </a:p>
        </p:txBody>
      </p:sp>
      <p:grpSp>
        <p:nvGrpSpPr>
          <p:cNvPr id="96260" name="群組 5"/>
          <p:cNvGrpSpPr>
            <a:grpSpLocks/>
          </p:cNvGrpSpPr>
          <p:nvPr/>
        </p:nvGrpSpPr>
        <p:grpSpPr bwMode="auto">
          <a:xfrm>
            <a:off x="2960688" y="477590"/>
            <a:ext cx="6178550" cy="2519362"/>
            <a:chOff x="539722" y="1172749"/>
            <a:chExt cx="8138905" cy="2184243"/>
          </a:xfrm>
        </p:grpSpPr>
        <p:pic>
          <p:nvPicPr>
            <p:cNvPr id="96262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22" y="1172749"/>
              <a:ext cx="8138905" cy="2184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755114" y="1485177"/>
              <a:ext cx="7756218" cy="11464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能力二 </a:t>
              </a:r>
              <a:r>
                <a:rPr lang="zh-TW" altLang="en-US" sz="4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endPara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zh-TW" altLang="en-US" sz="4000" b="1" dirty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清楚表達自己的身體狀況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3563938" y="2924175"/>
            <a:ext cx="4572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看病或到藥局購買藥品時要說什麼？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 descr="藥博士(右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40568" y="987209"/>
            <a:ext cx="4176464" cy="574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pic.pimg.tw/twfda/1321526191-290495908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63" y="1165178"/>
            <a:ext cx="1338589" cy="19427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/>
              <a:t>看病或到藥局購買藥品時要說什麼？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04F9B-0007-4465-9805-DCEE2D4CD46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5" name="圓角矩形圖說文字 4"/>
          <p:cNvSpPr/>
          <p:nvPr/>
        </p:nvSpPr>
        <p:spPr>
          <a:xfrm>
            <a:off x="1785477" y="1462361"/>
            <a:ext cx="6264696" cy="1152128"/>
          </a:xfrm>
          <a:prstGeom prst="wedgeRoundRectCallout">
            <a:avLst>
              <a:gd name="adj1" fmla="val -59177"/>
              <a:gd name="adj2" fmla="val 11794"/>
              <a:gd name="adj3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醫生叔叔，我從禮拜一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開始咳嗽、流鼻水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今天早上還有拉肚子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</a:p>
        </p:txBody>
      </p:sp>
      <p:pic>
        <p:nvPicPr>
          <p:cNvPr id="18" name="Picture 2" descr="http://pic.pimg.tw/twfda/1322026635-392376715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220" y="4026141"/>
            <a:ext cx="1429444" cy="196548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1403648" y="3162046"/>
            <a:ext cx="4824536" cy="864096"/>
          </a:xfrm>
          <a:prstGeom prst="wedgeRoundRectCallout">
            <a:avLst>
              <a:gd name="adj1" fmla="val 56815"/>
              <a:gd name="adj2" fmla="val 40454"/>
              <a:gd name="adj3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藥師姐姐，我早上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被爸爸媽媽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罵，心情不美麗，覺得傷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&gt;“&lt;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1785477" y="4790945"/>
            <a:ext cx="6815100" cy="1388268"/>
          </a:xfrm>
          <a:prstGeom prst="wedgeRoundRectCallout">
            <a:avLst>
              <a:gd name="adj1" fmla="val -54131"/>
              <a:gd name="adj2" fmla="val -36857"/>
              <a:gd name="adj3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藥師哥哥，我最近都沒有挑食了喔！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我現在敢吃苦瓜阿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茄子阿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還有蠟筆小新討厭吃的青椒耶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有沒有超厲害的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直角三角形 13"/>
          <p:cNvSpPr/>
          <p:nvPr/>
        </p:nvSpPr>
        <p:spPr>
          <a:xfrm rot="5400000">
            <a:off x="6575949" y="2803724"/>
            <a:ext cx="618018" cy="106458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7623847" y="1628443"/>
            <a:ext cx="852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zh-TW" alt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4427984" y="6505599"/>
            <a:ext cx="2305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400" dirty="0">
                <a:latin typeface="微軟正黑體" panose="020B0604030504040204" pitchFamily="34" charset="-120"/>
              </a:rPr>
              <a:t>圖文來源：用藥達人</a:t>
            </a:r>
          </a:p>
        </p:txBody>
      </p:sp>
      <p:pic>
        <p:nvPicPr>
          <p:cNvPr id="17" name="Picture 2" descr="http://pic.pimg.tw/twfda/1321526254-20122911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124" y="2776729"/>
            <a:ext cx="1763216" cy="195355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37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8313" y="1339999"/>
            <a:ext cx="8496300" cy="51133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b="0" dirty="0">
                <a:latin typeface="微軟正黑體" pitchFamily="34" charset="-120"/>
                <a:ea typeface="微軟正黑體" pitchFamily="34" charset="-120"/>
              </a:rPr>
              <a:t>有哪些</a:t>
            </a:r>
            <a:r>
              <a:rPr lang="zh-TW" altLang="en-US" b="0" u="sng" dirty="0">
                <a:latin typeface="微軟正黑體" pitchFamily="34" charset="-120"/>
                <a:ea typeface="微軟正黑體" pitchFamily="34" charset="-120"/>
              </a:rPr>
              <a:t>不舒服的症狀</a:t>
            </a:r>
            <a:r>
              <a:rPr lang="zh-TW" altLang="en-US" b="0" dirty="0">
                <a:latin typeface="微軟正黑體" pitchFamily="34" charset="-120"/>
                <a:ea typeface="微軟正黑體" pitchFamily="34" charset="-120"/>
              </a:rPr>
              <a:t>，從什麼</a:t>
            </a:r>
            <a:r>
              <a:rPr lang="zh-TW" altLang="en-US" b="0" u="sng" dirty="0">
                <a:latin typeface="微軟正黑體" pitchFamily="34" charset="-120"/>
                <a:ea typeface="微軟正黑體" pitchFamily="34" charset="-120"/>
              </a:rPr>
              <a:t>時候開始</a:t>
            </a:r>
            <a:r>
              <a:rPr lang="en-US" altLang="zh-TW" b="0" dirty="0" smtClean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b="0" dirty="0">
                <a:latin typeface="微軟正黑體" pitchFamily="34" charset="-120"/>
                <a:ea typeface="微軟正黑體" pitchFamily="34" charset="-120"/>
              </a:rPr>
              <a:t>有沒有對</a:t>
            </a:r>
            <a:r>
              <a:rPr lang="zh-TW" altLang="en-US" b="0" u="sng" dirty="0">
                <a:latin typeface="微軟正黑體" pitchFamily="34" charset="-120"/>
                <a:ea typeface="微軟正黑體" pitchFamily="34" charset="-120"/>
              </a:rPr>
              <a:t>藥品或食物過敏</a:t>
            </a:r>
            <a:r>
              <a:rPr lang="zh-TW" altLang="en-US" b="0" dirty="0">
                <a:latin typeface="微軟正黑體" pitchFamily="34" charset="-120"/>
                <a:ea typeface="微軟正黑體" pitchFamily="34" charset="-120"/>
              </a:rPr>
              <a:t>，有喝酒或</a:t>
            </a:r>
            <a:r>
              <a:rPr lang="zh-TW" altLang="en-US" b="0" u="sng" dirty="0">
                <a:latin typeface="微軟正黑體" pitchFamily="34" charset="-120"/>
                <a:ea typeface="微軟正黑體" pitchFamily="34" charset="-120"/>
              </a:rPr>
              <a:t>特殊飲食</a:t>
            </a:r>
            <a:r>
              <a:rPr lang="zh-TW" altLang="en-US" b="0" u="sng" dirty="0" smtClean="0">
                <a:latin typeface="微軟正黑體" pitchFamily="34" charset="-120"/>
                <a:ea typeface="微軟正黑體" pitchFamily="34" charset="-120"/>
              </a:rPr>
              <a:t>習慣</a:t>
            </a:r>
            <a:r>
              <a:rPr lang="en-US" altLang="zh-TW" b="0" dirty="0" smtClean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b="0" u="sng" dirty="0">
                <a:latin typeface="微軟正黑體" pitchFamily="34" charset="-120"/>
                <a:ea typeface="微軟正黑體" pitchFamily="34" charset="-120"/>
              </a:rPr>
              <a:t>有沒有其他</a:t>
            </a:r>
            <a:r>
              <a:rPr lang="zh-TW" altLang="en-US" b="0" u="sng" dirty="0" smtClean="0">
                <a:latin typeface="微軟正黑體" pitchFamily="34" charset="-120"/>
                <a:ea typeface="微軟正黑體" pitchFamily="34" charset="-120"/>
              </a:rPr>
              <a:t>疾病</a:t>
            </a:r>
            <a:r>
              <a:rPr lang="en-US" altLang="zh-TW" b="0" dirty="0" smtClean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marL="73152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例如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心血管、腸胃道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73152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肝臟、腎臟或遺傳疾病</a:t>
            </a:r>
            <a:endParaRPr lang="zh-TW" altLang="en-US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0"/>
            <a:ext cx="8569325" cy="13239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/>
              <a:t>看病或到藥局購買藥品時向</a:t>
            </a: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zh-TW" altLang="en-US" sz="4000" b="1" dirty="0"/>
              <a:t>　　　　　　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醫師</a:t>
            </a:r>
            <a:r>
              <a:rPr lang="zh-TW" altLang="en-US" sz="4000" b="1" dirty="0"/>
              <a:t>或</a:t>
            </a:r>
            <a:r>
              <a:rPr lang="zh-TW" altLang="en-US" sz="4000" b="1" dirty="0">
                <a:solidFill>
                  <a:srgbClr val="FF0000"/>
                </a:solidFill>
              </a:rPr>
              <a:t>藥師</a:t>
            </a:r>
            <a:r>
              <a:rPr lang="zh-TW" altLang="en-US" sz="4000" b="1" dirty="0"/>
              <a:t>說清楚</a:t>
            </a:r>
            <a:r>
              <a:rPr lang="en-US" altLang="zh-TW" sz="4000" b="1" dirty="0"/>
              <a:t>:</a:t>
            </a:r>
            <a:endParaRPr lang="zh-TW" altLang="en-US" sz="4000" b="1" dirty="0"/>
          </a:p>
        </p:txBody>
      </p:sp>
      <p:sp>
        <p:nvSpPr>
          <p:cNvPr id="5" name="雲朵形圖說文字 4"/>
          <p:cNvSpPr/>
          <p:nvPr/>
        </p:nvSpPr>
        <p:spPr>
          <a:xfrm>
            <a:off x="5004048" y="4221088"/>
            <a:ext cx="3816424" cy="1821309"/>
          </a:xfrm>
          <a:prstGeom prst="cloudCallout">
            <a:avLst>
              <a:gd name="adj1" fmla="val 47124"/>
              <a:gd name="adj2" fmla="val 79007"/>
            </a:avLst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4(P)" pitchFamily="34" charset="-120"/>
                <a:ea typeface="華康兒風體W4(P)" pitchFamily="34" charset="-120"/>
              </a:rPr>
              <a:t>我從禮拜一</a:t>
            </a:r>
            <a:r>
              <a:rPr lang="zh-TW" alt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4(P)" pitchFamily="34" charset="-120"/>
                <a:ea typeface="華康兒風體W4(P)" pitchFamily="34" charset="-120"/>
              </a:rPr>
              <a:t>開始咳嗽、流鼻</a:t>
            </a:r>
            <a:r>
              <a:rPr lang="zh-TW" altLang="en-US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4(P)" pitchFamily="34" charset="-120"/>
                <a:ea typeface="華康兒風體W4(P)" pitchFamily="34" charset="-120"/>
              </a:rPr>
              <a:t>水 ，今天開始拉肚子</a:t>
            </a:r>
            <a:r>
              <a:rPr lang="en-US" altLang="zh-TW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4(P)" pitchFamily="34" charset="-120"/>
                <a:ea typeface="華康兒風體W4(P)" pitchFamily="34" charset="-120"/>
              </a:rPr>
              <a:t>...</a:t>
            </a:r>
            <a:endParaRPr lang="zh-TW" alt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兒風體W4(P)" pitchFamily="34" charset="-120"/>
              <a:ea typeface="華康兒風體W4(P)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7F95-E867-47C9-B078-A305726591C4}" type="slidenum">
              <a:rPr lang="en-US" smtClean="0"/>
              <a:pPr/>
              <a:t>16</a:t>
            </a:fld>
            <a:fld id="{D4B5ADC2-7248-4799-8E52-477E151C3EE9}" type="slidenum">
              <a:rPr lang="en-US" b="1" smtClean="0">
                <a:solidFill>
                  <a:srgbClr val="FFFFFF"/>
                </a:solidFill>
              </a:rPr>
              <a:pPr/>
              <a:t>16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094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內容版面配置區 2"/>
          <p:cNvSpPr>
            <a:spLocks noGrp="1"/>
          </p:cNvSpPr>
          <p:nvPr>
            <p:ph sz="quarter" idx="1"/>
          </p:nvPr>
        </p:nvSpPr>
        <p:spPr>
          <a:xfrm>
            <a:off x="468313" y="1268760"/>
            <a:ext cx="8496300" cy="5111750"/>
          </a:xfrm>
        </p:spPr>
        <p:txBody>
          <a:bodyPr/>
          <a:lstStyle/>
          <a:p>
            <a:r>
              <a:rPr lang="zh-TW" altLang="en-US" u="sng" dirty="0" smtClean="0">
                <a:latin typeface="微軟正黑體" pitchFamily="34" charset="-120"/>
                <a:ea typeface="微軟正黑體" pitchFamily="34" charset="-120"/>
              </a:rPr>
              <a:t>目前正在使用的藥品</a:t>
            </a: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包括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西藥、中草藥、成藥及保健食品等</a:t>
            </a:r>
          </a:p>
          <a:p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</a:rPr>
              <a:t>是否從事開車或操作機械等</a:t>
            </a:r>
            <a:r>
              <a:rPr lang="zh-TW" altLang="en-US" b="0" u="sng" dirty="0" smtClean="0">
                <a:latin typeface="微軟正黑體" pitchFamily="34" charset="-120"/>
                <a:ea typeface="微軟正黑體" pitchFamily="34" charset="-120"/>
              </a:rPr>
              <a:t>需要專心</a:t>
            </a: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</a:rPr>
              <a:t>的工作</a:t>
            </a:r>
          </a:p>
          <a:p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</a:rPr>
              <a:t>女性需告知是否懷孕、正準備懷孕或正在哺餵母乳</a:t>
            </a:r>
          </a:p>
          <a:p>
            <a:r>
              <a:rPr lang="zh-TW" altLang="en-US" b="0" u="sng" dirty="0" smtClean="0">
                <a:latin typeface="微軟正黑體" pitchFamily="34" charset="-120"/>
                <a:ea typeface="微軟正黑體" pitchFamily="34" charset="-120"/>
              </a:rPr>
              <a:t>同時看兩科以上門診</a:t>
            </a: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</a:rPr>
              <a:t>，應主動告知醫師，避免重複用藥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7F95-E867-47C9-B078-A305726591C4}" type="slidenum">
              <a:rPr lang="en-US" smtClean="0"/>
              <a:pPr/>
              <a:t>17</a:t>
            </a:fld>
            <a:fld id="{D4B5ADC2-7248-4799-8E52-477E151C3EE9}" type="slidenum">
              <a:rPr lang="en-US" b="1" smtClean="0">
                <a:solidFill>
                  <a:srgbClr val="FFFFFF"/>
                </a:solidFill>
              </a:rPr>
              <a:pPr/>
              <a:t>17</a:t>
            </a:fld>
            <a:endParaRPr lang="en-US" sz="1600" dirty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23850" y="0"/>
            <a:ext cx="8569325" cy="13239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/>
              <a:t>看病或到藥局購買藥品時向</a:t>
            </a: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zh-TW" altLang="en-US" sz="4000" b="1" dirty="0"/>
              <a:t>　　　　　　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醫師</a:t>
            </a:r>
            <a:r>
              <a:rPr lang="zh-TW" altLang="en-US" sz="4000" b="1" dirty="0"/>
              <a:t>或</a:t>
            </a:r>
            <a:r>
              <a:rPr lang="zh-TW" altLang="en-US" sz="4000" b="1" dirty="0">
                <a:solidFill>
                  <a:srgbClr val="FF0000"/>
                </a:solidFill>
              </a:rPr>
              <a:t>藥師</a:t>
            </a:r>
            <a:r>
              <a:rPr lang="zh-TW" altLang="en-US" sz="4000" b="1" dirty="0"/>
              <a:t>說清楚</a:t>
            </a:r>
            <a:r>
              <a:rPr lang="en-US" altLang="zh-TW" sz="4000" b="1" dirty="0"/>
              <a:t>:</a:t>
            </a:r>
            <a:endParaRPr lang="zh-TW" altLang="en-US" sz="4000" b="1" dirty="0"/>
          </a:p>
        </p:txBody>
      </p:sp>
      <p:pic>
        <p:nvPicPr>
          <p:cNvPr id="9" name="Picture 8" descr="http://4.bp.blogspot.com/-SYcIY9cBft8/T_FV1Kb4-jI/AAAAAAAAAfs/1iiAi60NyIU/s1600/7-1sleep-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653136"/>
            <a:ext cx="4345707" cy="191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392289" y="6557272"/>
            <a:ext cx="47785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ttp://sleep321.blogspot.tw/2012/07/blog-post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.html</a:t>
            </a:r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15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549FB3"/>
              </a:buClr>
              <a:buSzPct val="70000"/>
              <a:buFont typeface="Wingdings" panose="05000000000000000000" pitchFamily="2" charset="2"/>
              <a:buChar char="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A37984F-24D9-418F-A323-CC426741A6B3}" type="slidenum">
              <a:rPr lang="zh-TW" altLang="en-US" sz="1400">
                <a:ea typeface="新細明體" panose="02020500000000000000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zh-TW" altLang="en-US" sz="1400">
              <a:ea typeface="新細明體" panose="02020500000000000000" pitchFamily="18" charset="-120"/>
            </a:endParaRPr>
          </a:p>
        </p:txBody>
      </p:sp>
      <p:grpSp>
        <p:nvGrpSpPr>
          <p:cNvPr id="101380" name="群組 6"/>
          <p:cNvGrpSpPr>
            <a:grpSpLocks/>
          </p:cNvGrpSpPr>
          <p:nvPr/>
        </p:nvGrpSpPr>
        <p:grpSpPr bwMode="auto">
          <a:xfrm>
            <a:off x="179512" y="1140024"/>
            <a:ext cx="6480175" cy="2117725"/>
            <a:chOff x="395536" y="1263368"/>
            <a:chExt cx="6912267" cy="1656184"/>
          </a:xfrm>
        </p:grpSpPr>
        <p:pic>
          <p:nvPicPr>
            <p:cNvPr id="101381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263368"/>
              <a:ext cx="6912267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702032" y="1656929"/>
              <a:ext cx="6299273" cy="5537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能力三  </a:t>
              </a:r>
              <a:r>
                <a:rPr lang="zh-TW" altLang="en-US" sz="4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看清楚藥品標示</a:t>
              </a: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8" b="94034" l="4502" r="81029">
                        <a14:foregroundMark x1="60129" y1="1705" x2="59164" y2="18466"/>
                        <a14:foregroundMark x1="27974" y1="18466" x2="26367" y2="37784"/>
                        <a14:foregroundMark x1="62379" y1="40909" x2="62379" y2="4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849" y="116632"/>
            <a:ext cx="1497928" cy="169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圖片 9" descr="藥博士(左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1832055"/>
            <a:ext cx="3854911" cy="54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pic.pimg.tw/twfda/1322026638-361311213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60" y="2845179"/>
            <a:ext cx="2221266" cy="3159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946C5-D479-4C9B-82A5-DF3F4C5C9BB7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510952" y="764704"/>
            <a:ext cx="8147248" cy="1728192"/>
          </a:xfrm>
          <a:prstGeom prst="wedgeRoundRectCallout">
            <a:avLst>
              <a:gd name="adj1" fmla="val -2977"/>
              <a:gd name="adj2" fmla="val 90946"/>
              <a:gd name="adj3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聽說 </a:t>
            </a: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藥品 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跟電影一樣也有</a:t>
            </a: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分級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…?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97260" y="3137192"/>
            <a:ext cx="2404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u="db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普</a:t>
            </a:r>
            <a:r>
              <a:rPr lang="zh-TW" alt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通 級</a:t>
            </a:r>
            <a:r>
              <a:rPr lang="en-US" altLang="zh-TW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799692" y="4437112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u="db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</a:t>
            </a:r>
            <a:r>
              <a:rPr lang="zh-TW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導 級</a:t>
            </a:r>
            <a:r>
              <a:rPr lang="en-US" altLang="zh-TW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84776" y="2777152"/>
            <a:ext cx="222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u="db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限</a:t>
            </a: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制 級</a:t>
            </a: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494501" y="6507162"/>
            <a:ext cx="1656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200" dirty="0">
                <a:ea typeface="新細明體" panose="02020500000000000000" pitchFamily="18" charset="-120"/>
              </a:rPr>
              <a:t>圖文來源：用藥達人</a:t>
            </a:r>
          </a:p>
        </p:txBody>
      </p:sp>
    </p:spTree>
    <p:extLst>
      <p:ext uri="{BB962C8B-B14F-4D97-AF65-F5344CB8AC3E}">
        <p14:creationId xmlns:p14="http://schemas.microsoft.com/office/powerpoint/2010/main" val="163611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隔壁班的</a:t>
            </a:r>
            <a:r>
              <a:rPr lang="zh-TW" altLang="en-US" b="1" dirty="0" smtClean="0"/>
              <a:t>王小</a:t>
            </a:r>
            <a:r>
              <a:rPr lang="zh-TW" altLang="en-US" b="1" dirty="0"/>
              <a:t>芬</a:t>
            </a:r>
            <a:r>
              <a:rPr lang="en-US" altLang="zh-TW" b="1" dirty="0" smtClean="0"/>
              <a:t>……</a:t>
            </a:r>
            <a:endParaRPr lang="zh-TW" altLang="en-US" b="1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916251"/>
              </p:ext>
            </p:extLst>
          </p:nvPr>
        </p:nvGraphicFramePr>
        <p:xfrm>
          <a:off x="-324544" y="1340768"/>
          <a:ext cx="97210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AC35-CEA6-42A8-8F3E-6FCE46F66EDE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  <p:sp>
        <p:nvSpPr>
          <p:cNvPr id="6" name="文字方塊 5"/>
          <p:cNvSpPr txBox="1"/>
          <p:nvPr/>
        </p:nvSpPr>
        <p:spPr>
          <a:xfrm>
            <a:off x="4427984" y="6490456"/>
            <a:ext cx="3954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TW" altLang="en-US" sz="1400" dirty="0" smtClean="0">
                <a:latin typeface="新細明體"/>
                <a:ea typeface="新細明體"/>
              </a:rPr>
              <a:t>：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林口長庚藥劑部自行繪製；台客阿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嬤</a:t>
            </a:r>
          </a:p>
        </p:txBody>
      </p:sp>
    </p:spTree>
    <p:extLst>
      <p:ext uri="{BB962C8B-B14F-4D97-AF65-F5344CB8AC3E}">
        <p14:creationId xmlns:p14="http://schemas.microsoft.com/office/powerpoint/2010/main" val="19739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依</a:t>
            </a:r>
            <a:r>
              <a:rPr lang="zh-TW" altLang="en-US" sz="5400" b="1" dirty="0">
                <a:solidFill>
                  <a:srgbClr val="FF0000"/>
                </a:solidFill>
              </a:rPr>
              <a:t>使用風險性</a:t>
            </a:r>
            <a:r>
              <a:rPr lang="zh-TW" altLang="en-US" b="1" dirty="0"/>
              <a:t>高低</a:t>
            </a:r>
            <a:r>
              <a:rPr lang="zh-TW" altLang="en-US" b="1" dirty="0" smtClean="0"/>
              <a:t>分級</a:t>
            </a:r>
            <a:endParaRPr lang="zh-TW" altLang="en-US" b="1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369388"/>
              </p:ext>
            </p:extLst>
          </p:nvPr>
        </p:nvGraphicFramePr>
        <p:xfrm>
          <a:off x="422672" y="1412776"/>
          <a:ext cx="8469808" cy="446449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140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舉例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成藥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藥性弱，作用緩和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民眾可自行購買使用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綠油精、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廣東苜藥粉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指示藥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藥性溫和，不需要醫師處方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須由醫師、藥師指示使用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綜合感冒藥、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胃腸藥</a:t>
                      </a:r>
                      <a:endParaRPr lang="zh-TW" altLang="en-US" sz="24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處方藥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須由醫師診斷、需要醫師處方後方可使用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藥事人員調劑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抗生素、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鎮靜安眠藥</a:t>
                      </a:r>
                      <a:endParaRPr lang="zh-TW" altLang="en-US" sz="24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AC35-CEA6-42A8-8F3E-6FCE46F66EDE}" type="slidenum">
              <a:rPr lang="en-US" altLang="zh-TW" smtClean="0"/>
              <a:pPr>
                <a:defRPr/>
              </a:pPr>
              <a:t>20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04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合法醫院、診所或藥局取得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招：衛生署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核准字號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官方身分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衛部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署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en-US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OOOOOO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國內製造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許可之</a:t>
            </a:r>
            <a:r>
              <a:rPr lang="zh-TW" altLang="en-US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成藥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衛部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署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</a:t>
            </a:r>
            <a:r>
              <a:rPr lang="zh-TW" altLang="en-US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OOOOOO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國內製造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許可之</a:t>
            </a:r>
            <a:r>
              <a:rPr lang="zh-TW" altLang="en-US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指示藥或處方藥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衛部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署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</a:t>
            </a:r>
            <a:r>
              <a:rPr lang="zh-TW" altLang="en-US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OOOOOO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國外輸入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許可之</a:t>
            </a:r>
            <a:r>
              <a:rPr lang="zh-TW" altLang="en-US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指示藥或處方藥</a:t>
            </a:r>
          </a:p>
          <a:p>
            <a:pPr lvl="1"/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7F95-E867-47C9-B078-A305726591C4}" type="slidenum">
              <a:rPr lang="en-US" smtClean="0"/>
              <a:pPr/>
              <a:t>21</a:t>
            </a:fld>
            <a:fld id="{D4B5ADC2-7248-4799-8E52-477E151C3EE9}" type="slidenum">
              <a:rPr lang="en-US" b="1" smtClean="0">
                <a:solidFill>
                  <a:srgbClr val="FFFFFF"/>
                </a:solidFill>
              </a:rPr>
              <a:pPr/>
              <a:t>21</a:t>
            </a:fld>
            <a:endParaRPr lang="en-US" sz="1600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合法藥品怎麼看</a:t>
            </a:r>
            <a:r>
              <a:rPr lang="en-US" altLang="zh-TW" b="1" dirty="0" smtClean="0"/>
              <a:t>?</a:t>
            </a:r>
            <a:endParaRPr lang="zh-TW" altLang="en-US" b="1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6553200" y="3140968"/>
            <a:ext cx="2064568" cy="534789"/>
          </a:xfrm>
          <a:prstGeom prst="wedgeRoundRectCallout">
            <a:avLst>
              <a:gd name="adj1" fmla="val -72862"/>
              <a:gd name="adj2" fmla="val -5148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要有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位數喔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533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508833" y="6360706"/>
            <a:ext cx="2027116" cy="396767"/>
          </a:xfrm>
        </p:spPr>
        <p:txBody>
          <a:bodyPr/>
          <a:lstStyle/>
          <a:p>
            <a:fld id="{7E931A8E-9512-40D1-AF1F-443B11AEBA98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94300" y="332656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用藥</a:t>
            </a:r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前看</a:t>
            </a:r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清楚</a:t>
            </a:r>
            <a:r>
              <a:rPr lang="en-US" altLang="zh-TW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藥品包裝標示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89852"/>
            <a:ext cx="8784976" cy="459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橢圓形圖說文字 27"/>
          <p:cNvSpPr/>
          <p:nvPr/>
        </p:nvSpPr>
        <p:spPr>
          <a:xfrm>
            <a:off x="5248029" y="1262662"/>
            <a:ext cx="1559996" cy="859423"/>
          </a:xfrm>
          <a:prstGeom prst="wedgeEllipseCallout">
            <a:avLst>
              <a:gd name="adj1" fmla="val -84346"/>
              <a:gd name="adj2" fmla="val 110453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用途 </a:t>
            </a:r>
            <a:r>
              <a:rPr lang="en-US" altLang="zh-TW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適應症</a:t>
            </a:r>
            <a:r>
              <a:rPr lang="en-US" altLang="zh-TW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橢圓形圖說文字 28"/>
          <p:cNvSpPr/>
          <p:nvPr/>
        </p:nvSpPr>
        <p:spPr>
          <a:xfrm>
            <a:off x="6948391" y="3693248"/>
            <a:ext cx="1862712" cy="939814"/>
          </a:xfrm>
          <a:prstGeom prst="wedgeEllipseCallout">
            <a:avLst>
              <a:gd name="adj1" fmla="val -50722"/>
              <a:gd name="adj2" fmla="val -119659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不得使用族群</a:t>
            </a:r>
            <a:endParaRPr lang="zh-TW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橢圓形圖說文字 29"/>
          <p:cNvSpPr/>
          <p:nvPr/>
        </p:nvSpPr>
        <p:spPr>
          <a:xfrm>
            <a:off x="5521284" y="3896932"/>
            <a:ext cx="1362774" cy="894676"/>
          </a:xfrm>
          <a:prstGeom prst="wedgeEllipseCallout">
            <a:avLst>
              <a:gd name="adj1" fmla="val -33376"/>
              <a:gd name="adj2" fmla="val -71555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用法與用量</a:t>
            </a:r>
            <a:endParaRPr lang="zh-TW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矩形圖說文字 30"/>
          <p:cNvSpPr/>
          <p:nvPr/>
        </p:nvSpPr>
        <p:spPr>
          <a:xfrm>
            <a:off x="795207" y="4344270"/>
            <a:ext cx="2960309" cy="668906"/>
          </a:xfrm>
          <a:prstGeom prst="wedgeRectCallout">
            <a:avLst>
              <a:gd name="adj1" fmla="val -18208"/>
              <a:gd name="adj2" fmla="val 118139"/>
            </a:avLst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衛生福利部許可字號</a:t>
            </a:r>
            <a:endParaRPr lang="zh-TW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橢圓形圖說文字 31"/>
          <p:cNvSpPr/>
          <p:nvPr/>
        </p:nvSpPr>
        <p:spPr>
          <a:xfrm>
            <a:off x="3755516" y="3693248"/>
            <a:ext cx="1701436" cy="782483"/>
          </a:xfrm>
          <a:prstGeom prst="wedgeEllipseCallout">
            <a:avLst>
              <a:gd name="adj1" fmla="val -58890"/>
              <a:gd name="adj2" fmla="val -38506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藥品分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級</a:t>
            </a:r>
          </a:p>
        </p:txBody>
      </p:sp>
      <p:sp>
        <p:nvSpPr>
          <p:cNvPr id="33" name="橢圓形圖說文字 32"/>
          <p:cNvSpPr/>
          <p:nvPr/>
        </p:nvSpPr>
        <p:spPr>
          <a:xfrm>
            <a:off x="177963" y="1030564"/>
            <a:ext cx="1194303" cy="683382"/>
          </a:xfrm>
          <a:prstGeom prst="wedgeEllipseCallout">
            <a:avLst>
              <a:gd name="adj1" fmla="val 22328"/>
              <a:gd name="adj2" fmla="val 76948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成分</a:t>
            </a:r>
            <a:endParaRPr lang="zh-TW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橢圓形圖說文字 33"/>
          <p:cNvSpPr/>
          <p:nvPr/>
        </p:nvSpPr>
        <p:spPr>
          <a:xfrm>
            <a:off x="7296610" y="585617"/>
            <a:ext cx="1669427" cy="704235"/>
          </a:xfrm>
          <a:prstGeom prst="wedgeEllipseCallout">
            <a:avLst>
              <a:gd name="adj1" fmla="val -22648"/>
              <a:gd name="adj2" fmla="val 89068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QR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Code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67090" y="27284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用藥</a:t>
            </a:r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前看</a:t>
            </a:r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清楚</a:t>
            </a:r>
            <a:r>
              <a:rPr lang="en-US" altLang="zh-TW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仿單</a:t>
            </a:r>
            <a:r>
              <a:rPr lang="en-US" altLang="zh-TW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說明書</a:t>
            </a:r>
            <a:r>
              <a:rPr lang="en-US" altLang="zh-TW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 descr="藥博士(左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301" y="3508030"/>
            <a:ext cx="2534217" cy="358469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937" y="980728"/>
            <a:ext cx="5049115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橢圓形圖說文字 20"/>
          <p:cNvSpPr/>
          <p:nvPr/>
        </p:nvSpPr>
        <p:spPr>
          <a:xfrm>
            <a:off x="420696" y="4797152"/>
            <a:ext cx="996381" cy="646868"/>
          </a:xfrm>
          <a:prstGeom prst="wedgeEllipseCallout">
            <a:avLst>
              <a:gd name="adj1" fmla="val 63302"/>
              <a:gd name="adj2" fmla="val -50694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警語</a:t>
            </a:r>
          </a:p>
        </p:txBody>
      </p:sp>
      <p:sp>
        <p:nvSpPr>
          <p:cNvPr id="13" name="橢圓形圖說文字 12"/>
          <p:cNvSpPr/>
          <p:nvPr/>
        </p:nvSpPr>
        <p:spPr>
          <a:xfrm>
            <a:off x="261120" y="980728"/>
            <a:ext cx="1194303" cy="683382"/>
          </a:xfrm>
          <a:prstGeom prst="wedgeEllipseCallout">
            <a:avLst>
              <a:gd name="adj1" fmla="val 65927"/>
              <a:gd name="adj2" fmla="val 19338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成分</a:t>
            </a:r>
            <a:endParaRPr lang="zh-TW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橢圓形圖說文字 13"/>
          <p:cNvSpPr/>
          <p:nvPr/>
        </p:nvSpPr>
        <p:spPr>
          <a:xfrm>
            <a:off x="4902305" y="1879676"/>
            <a:ext cx="1559996" cy="859423"/>
          </a:xfrm>
          <a:prstGeom prst="wedgeEllipseCallout">
            <a:avLst>
              <a:gd name="adj1" fmla="val -99814"/>
              <a:gd name="adj2" fmla="val -34365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用途 </a:t>
            </a:r>
            <a:r>
              <a:rPr lang="en-US" altLang="zh-TW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適應症</a:t>
            </a:r>
            <a:r>
              <a:rPr lang="en-US" altLang="zh-TW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圖說文字 14"/>
          <p:cNvSpPr/>
          <p:nvPr/>
        </p:nvSpPr>
        <p:spPr>
          <a:xfrm>
            <a:off x="6616988" y="1545223"/>
            <a:ext cx="2470429" cy="668906"/>
          </a:xfrm>
          <a:prstGeom prst="wedgeRectCallout">
            <a:avLst>
              <a:gd name="adj1" fmla="val -54585"/>
              <a:gd name="adj2" fmla="val -96405"/>
            </a:avLst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衛生福利部許可字號</a:t>
            </a:r>
            <a:endParaRPr lang="zh-TW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橢圓形圖說文字 22"/>
          <p:cNvSpPr/>
          <p:nvPr/>
        </p:nvSpPr>
        <p:spPr>
          <a:xfrm>
            <a:off x="176884" y="3508030"/>
            <a:ext cx="1362774" cy="894676"/>
          </a:xfrm>
          <a:prstGeom prst="wedgeEllipseCallout">
            <a:avLst>
              <a:gd name="adj1" fmla="val 57021"/>
              <a:gd name="adj2" fmla="val 36328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用法與用量</a:t>
            </a:r>
            <a:endParaRPr lang="zh-TW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橢圓形圖說文字 23"/>
          <p:cNvSpPr/>
          <p:nvPr/>
        </p:nvSpPr>
        <p:spPr>
          <a:xfrm>
            <a:off x="3830630" y="6237312"/>
            <a:ext cx="1763688" cy="533276"/>
          </a:xfrm>
          <a:prstGeom prst="wedgeEllipseCallout">
            <a:avLst>
              <a:gd name="adj1" fmla="val -70411"/>
              <a:gd name="adj2" fmla="val -12325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藥品分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級</a:t>
            </a:r>
          </a:p>
        </p:txBody>
      </p:sp>
      <p:sp>
        <p:nvSpPr>
          <p:cNvPr id="25" name="橢圓形圖說文字 24"/>
          <p:cNvSpPr/>
          <p:nvPr/>
        </p:nvSpPr>
        <p:spPr>
          <a:xfrm>
            <a:off x="261120" y="2161756"/>
            <a:ext cx="1095341" cy="835195"/>
          </a:xfrm>
          <a:prstGeom prst="wedgeEllipseCallout">
            <a:avLst>
              <a:gd name="adj1" fmla="val 69675"/>
              <a:gd name="adj2" fmla="val -47294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</a:p>
        </p:txBody>
      </p:sp>
    </p:spTree>
    <p:extLst>
      <p:ext uri="{BB962C8B-B14F-4D97-AF65-F5344CB8AC3E}">
        <p14:creationId xmlns:p14="http://schemas.microsoft.com/office/powerpoint/2010/main" val="2034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如購買成藥或指示藥時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應檢視外包裝有無衛生福利部核准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外包裝上的用藥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記得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索取診所或藥局名片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7F95-E867-47C9-B078-A305726591C4}" type="slidenum">
              <a:rPr lang="en-US" smtClean="0"/>
              <a:pPr/>
              <a:t>24</a:t>
            </a:fld>
            <a:fld id="{D4B5ADC2-7248-4799-8E52-477E151C3EE9}" type="slidenum">
              <a:rPr lang="en-US" b="1" smtClean="0">
                <a:solidFill>
                  <a:srgbClr val="FFFFFF"/>
                </a:solidFill>
              </a:rPr>
              <a:pPr/>
              <a:t>24</a:t>
            </a:fld>
            <a:endParaRPr lang="en-US" sz="1600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市售藥</a:t>
            </a:r>
            <a:r>
              <a:rPr lang="zh-TW" altLang="en-US" b="1" dirty="0"/>
              <a:t>品</a:t>
            </a:r>
            <a:r>
              <a:rPr lang="zh-TW" altLang="en-US" b="1" dirty="0" smtClean="0"/>
              <a:t>安全吃</a:t>
            </a:r>
            <a:endParaRPr lang="zh-TW" altLang="en-US" b="1" dirty="0"/>
          </a:p>
        </p:txBody>
      </p:sp>
      <p:pic>
        <p:nvPicPr>
          <p:cNvPr id="1026" name="Picture 2" descr="http://i2.ytimg.com/vi/GL0JhoXZw4Q/hqdefaul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2096" y="3546218"/>
            <a:ext cx="2482208" cy="2802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elfos.com.tw/upload/product/2011070111105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912190"/>
            <a:ext cx="3625058" cy="20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禁止標誌 6"/>
          <p:cNvSpPr/>
          <p:nvPr/>
        </p:nvSpPr>
        <p:spPr bwMode="auto">
          <a:xfrm>
            <a:off x="5868144" y="4372509"/>
            <a:ext cx="576064" cy="496651"/>
          </a:xfrm>
          <a:prstGeom prst="noSmoking">
            <a:avLst/>
          </a:prstGeom>
          <a:solidFill>
            <a:srgbClr val="FF0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禁止標誌 7"/>
          <p:cNvSpPr/>
          <p:nvPr/>
        </p:nvSpPr>
        <p:spPr bwMode="auto">
          <a:xfrm>
            <a:off x="1674038" y="4551600"/>
            <a:ext cx="377682" cy="389568"/>
          </a:xfrm>
          <a:prstGeom prst="noSmoking">
            <a:avLst/>
          </a:prstGeom>
          <a:solidFill>
            <a:srgbClr val="FF0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75856" y="6532562"/>
            <a:ext cx="5868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圖片來源：南光製藥股份有限公司網站；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新萬仁製藥股份有限公司網站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48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確保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核准字號的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真實性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http://www.fda.gov.tw/MLMS/H0001.aspx </a:t>
            </a:r>
          </a:p>
          <a:p>
            <a:pPr marL="0" indent="0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首頁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→業務專區→藥品→右方「資訊查詢」→藥物許可證暨相關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資料查詢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作業→西藥、醫療器材、含藥化粧品許可證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7F95-E867-47C9-B078-A305726591C4}" type="slidenum">
              <a:rPr lang="en-US" smtClean="0"/>
              <a:pPr/>
              <a:t>25</a:t>
            </a:fld>
            <a:fld id="{D4B5ADC2-7248-4799-8E52-477E151C3EE9}" type="slidenum">
              <a:rPr lang="en-US" b="1" smtClean="0">
                <a:solidFill>
                  <a:srgbClr val="FFFFFF"/>
                </a:solidFill>
              </a:rPr>
              <a:pPr/>
              <a:t>25</a:t>
            </a:fld>
            <a:endParaRPr lang="en-US" sz="1600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4968"/>
          </a:xfrm>
        </p:spPr>
        <p:txBody>
          <a:bodyPr/>
          <a:lstStyle/>
          <a:p>
            <a:r>
              <a:rPr lang="zh-TW" altLang="en-US" b="1" dirty="0" smtClean="0"/>
              <a:t>如購買</a:t>
            </a:r>
            <a:r>
              <a:rPr lang="zh-TW" altLang="en-US" b="1" dirty="0"/>
              <a:t>成藥或指示藥</a:t>
            </a:r>
            <a:r>
              <a:rPr lang="zh-TW" altLang="en-US" b="1" dirty="0" smtClean="0"/>
              <a:t>時</a:t>
            </a:r>
            <a:r>
              <a:rPr lang="en-US" altLang="zh-TW" b="1" dirty="0" smtClean="0"/>
              <a:t>…</a:t>
            </a:r>
            <a:endParaRPr lang="zh-TW" altLang="en-US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2996952"/>
            <a:ext cx="9073008" cy="386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2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356992"/>
            <a:ext cx="5095912" cy="2866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3" descr="http://www.parilmanlaw.com/wp-content/uploads/2013/07/img-inner-sli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0" y="-103247"/>
            <a:ext cx="3737414" cy="2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04F9B-0007-4465-9805-DCEE2D4CD465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149206609"/>
              </p:ext>
            </p:extLst>
          </p:nvPr>
        </p:nvGraphicFramePr>
        <p:xfrm>
          <a:off x="60176" y="11733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矩形 4"/>
          <p:cNvSpPr/>
          <p:nvPr/>
        </p:nvSpPr>
        <p:spPr>
          <a:xfrm>
            <a:off x="5802486" y="756522"/>
            <a:ext cx="31620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依據近代藥理學理論應用於治療；來自天然抽提物或化學合成之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化合物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00192" y="3796298"/>
            <a:ext cx="26748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依中國醫學理論使用之傳統藥物，並收載於官方文獻者；來自天然物</a:t>
            </a:r>
          </a:p>
        </p:txBody>
      </p:sp>
      <p:cxnSp>
        <p:nvCxnSpPr>
          <p:cNvPr id="29" name="肘形接點 28"/>
          <p:cNvCxnSpPr/>
          <p:nvPr/>
        </p:nvCxnSpPr>
        <p:spPr>
          <a:xfrm flipV="1">
            <a:off x="4788024" y="900312"/>
            <a:ext cx="1014462" cy="666653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肘形接點 33"/>
          <p:cNvCxnSpPr/>
          <p:nvPr/>
        </p:nvCxnSpPr>
        <p:spPr>
          <a:xfrm>
            <a:off x="5364088" y="4005064"/>
            <a:ext cx="860921" cy="576064"/>
          </a:xfrm>
          <a:prstGeom prst="bentConnector3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195737" y="6273225"/>
            <a:ext cx="6930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圖片來源：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  <a:hlinkClick r:id="rId9"/>
              </a:rPr>
              <a:t>http://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  <a:hlinkClick r:id="rId9"/>
              </a:rPr>
              <a:t>scholarsupdate.hi2net.com/news.asp?NewsID=18648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勝</a:t>
            </a:r>
            <a:r>
              <a:rPr lang="zh-TW" altLang="en-US" sz="1600" smtClean="0">
                <a:latin typeface="微軟正黑體" pitchFamily="34" charset="-120"/>
                <a:ea typeface="微軟正黑體" pitchFamily="34" charset="-120"/>
              </a:rPr>
              <a:t>昌製藥網站</a:t>
            </a:r>
            <a:endParaRPr lang="en-US" altLang="zh-TW" sz="16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29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Q</a:t>
            </a:r>
            <a:r>
              <a:rPr lang="zh-TW" altLang="en-US" b="1" dirty="0"/>
              <a:t>：中藥使用之常見問題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中藥有毒性嗎？</a:t>
            </a:r>
          </a:p>
          <a:p>
            <a:pPr marL="0" indent="0">
              <a:buNone/>
            </a:pPr>
            <a:endParaRPr lang="en-US" altLang="zh-TW" sz="800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buNone/>
            </a:pP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&lt;&lt;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常見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的錯誤觀念 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!!&gt;&gt;</a:t>
            </a:r>
          </a:p>
          <a:p>
            <a:pPr marL="0" indent="0">
              <a:buNone/>
            </a:pPr>
            <a:endParaRPr lang="en-US" altLang="zh-TW" sz="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rgbClr val="C00000"/>
              </a:buClr>
              <a:buFont typeface="Calibri" pitchFamily="34" charset="0"/>
              <a:buChar char="×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吃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中藥是「有病治病，無病強身」</a:t>
            </a:r>
          </a:p>
          <a:p>
            <a:pPr>
              <a:buClr>
                <a:srgbClr val="C00000"/>
              </a:buClr>
              <a:buFont typeface="Calibri" pitchFamily="34" charset="0"/>
              <a:buChar char="×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中藥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溫和、無毒，沒有副作用，所以安全可靠</a:t>
            </a:r>
          </a:p>
          <a:p>
            <a:pPr>
              <a:buClr>
                <a:srgbClr val="C00000"/>
              </a:buClr>
              <a:buFont typeface="Calibri" pitchFamily="34" charset="0"/>
              <a:buChar char="×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見青即是藥」， 所以自行採集藥用植物煮來吃是安全的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AC35-CEA6-42A8-8F3E-6FCE46F66EDE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225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887567"/>
              </a:clrFrom>
              <a:clrTo>
                <a:srgbClr val="8875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80" y="3356992"/>
            <a:ext cx="443933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使用中藥的正確觀念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合理的用藥</a:t>
            </a:r>
          </a:p>
          <a:p>
            <a:pPr lvl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需經由合格的醫療人員診斷與調劑</a:t>
            </a: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暸解中藥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毒性及副作用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產生之原因</a:t>
            </a: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不自行併用中西藥物</a:t>
            </a: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不濫用保健食品與藥膳</a:t>
            </a: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不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道聽塗說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不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隨媒體報導起舞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AC35-CEA6-42A8-8F3E-6FCE46F66EDE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3779912" y="6525344"/>
            <a:ext cx="5364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/>
              <a:t>圖片來源：</a:t>
            </a:r>
            <a:r>
              <a:rPr lang="en-US" altLang="zh-TW" sz="1600" dirty="0" smtClean="0"/>
              <a:t>http</a:t>
            </a:r>
            <a:r>
              <a:rPr lang="en-US" altLang="zh-TW" sz="1600" dirty="0"/>
              <a:t>://www.hftcm.com/upload/images/178.png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048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1075"/>
            <a:ext cx="5040313" cy="5040313"/>
          </a:xfrm>
          <a:effectLst>
            <a:softEdge rad="635000"/>
          </a:effectLst>
        </p:spPr>
      </p:pic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895850" y="5013325"/>
            <a:ext cx="4248150" cy="1108075"/>
          </a:xfrm>
        </p:spPr>
        <p:txBody>
          <a:bodyPr>
            <a:normAutofit fontScale="90000"/>
          </a:bodyPr>
          <a:lstStyle/>
          <a:p>
            <a:r>
              <a:rPr lang="zh-TW" altLang="en-US" sz="4800" b="1" dirty="0" smtClean="0"/>
              <a:t>藥要</a:t>
            </a:r>
            <a:r>
              <a:rPr lang="zh-TW" altLang="en-US" sz="7200" b="1" u="sng" dirty="0" smtClean="0"/>
              <a:t>放哪裡</a:t>
            </a:r>
            <a:r>
              <a:rPr lang="zh-TW" altLang="en-US" sz="7200" b="1" dirty="0" smtClean="0"/>
              <a:t>？</a:t>
            </a:r>
            <a:endParaRPr lang="zh-TW" altLang="en-US" sz="7200" b="1" dirty="0"/>
          </a:p>
        </p:txBody>
      </p:sp>
      <p:sp>
        <p:nvSpPr>
          <p:cNvPr id="3" name="矩形 2"/>
          <p:cNvSpPr/>
          <p:nvPr/>
        </p:nvSpPr>
        <p:spPr>
          <a:xfrm>
            <a:off x="4427984" y="6453336"/>
            <a:ext cx="4608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/>
              <a:t>圖片來源：http</a:t>
            </a:r>
            <a:r>
              <a:rPr lang="zh-TW" altLang="en-US" sz="1400" dirty="0"/>
              <a:t>://www.sfbest.com/healthy/371/1843.html</a:t>
            </a:r>
          </a:p>
        </p:txBody>
      </p:sp>
    </p:spTree>
    <p:extLst>
      <p:ext uri="{BB962C8B-B14F-4D97-AF65-F5344CB8AC3E}">
        <p14:creationId xmlns:p14="http://schemas.microsoft.com/office/powerpoint/2010/main" val="271567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848" y="4301761"/>
            <a:ext cx="5252120" cy="2583623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115616" y="5407516"/>
            <a:ext cx="7340352" cy="818258"/>
          </a:xfrm>
        </p:spPr>
        <p:txBody>
          <a:bodyPr/>
          <a:lstStyle/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動動腦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AC35-CEA6-42A8-8F3E-6FCE46F66EDE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  <p:sp>
        <p:nvSpPr>
          <p:cNvPr id="9" name="圓角矩形圖說文字 8"/>
          <p:cNvSpPr>
            <a:spLocks noChangeArrowheads="1"/>
          </p:cNvSpPr>
          <p:nvPr/>
        </p:nvSpPr>
        <p:spPr bwMode="auto">
          <a:xfrm>
            <a:off x="2263149" y="535624"/>
            <a:ext cx="4806888" cy="857877"/>
          </a:xfrm>
          <a:prstGeom prst="wedgeRoundRectCallout">
            <a:avLst>
              <a:gd name="adj1" fmla="val -58219"/>
              <a:gd name="adj2" fmla="val 3138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28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這麼好用啊？那</a:t>
            </a:r>
            <a:r>
              <a:rPr lang="zh-TW" altLang="en-US" sz="28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我可以吃嗎</a:t>
            </a:r>
            <a:r>
              <a:rPr lang="en-US" altLang="zh-TW" sz="28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8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1689007" y="1661593"/>
            <a:ext cx="5329237" cy="1295400"/>
          </a:xfrm>
          <a:prstGeom prst="wedgeRoundRectCallout">
            <a:avLst>
              <a:gd name="adj1" fmla="val 62331"/>
              <a:gd name="adj2" fmla="val -9368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武</a:t>
            </a:r>
            <a:r>
              <a:rPr lang="zh-TW" altLang="en-US" sz="28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影某？</a:t>
            </a:r>
            <a:r>
              <a:rPr lang="zh-TW" altLang="en-US" sz="28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那我來試一次</a:t>
            </a:r>
            <a:r>
              <a:rPr lang="zh-TW" altLang="en-US" sz="28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看麥，吃</a:t>
            </a:r>
            <a:r>
              <a:rPr lang="zh-TW" altLang="en-US" sz="28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一次</a:t>
            </a:r>
            <a:r>
              <a:rPr lang="zh-TW" altLang="en-US" sz="28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應該還好</a:t>
            </a:r>
            <a:r>
              <a:rPr lang="zh-TW" altLang="en-US" sz="28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吧</a:t>
            </a:r>
            <a:r>
              <a:rPr lang="en-US" altLang="zh-TW" sz="28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8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圖說文字 10"/>
          <p:cNvSpPr>
            <a:spLocks noChangeArrowheads="1"/>
          </p:cNvSpPr>
          <p:nvPr/>
        </p:nvSpPr>
        <p:spPr bwMode="auto">
          <a:xfrm>
            <a:off x="2987824" y="3357588"/>
            <a:ext cx="4751388" cy="1151532"/>
          </a:xfrm>
          <a:prstGeom prst="wedgeRoundRectCallout">
            <a:avLst>
              <a:gd name="adj1" fmla="val -62961"/>
              <a:gd name="adj2" fmla="val -12086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28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這草藥丸ㄚ甘有安全？還是來問一下藥師好了</a:t>
            </a:r>
            <a:r>
              <a:rPr lang="en-US" altLang="zh-TW" sz="28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8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" b="100000" l="240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53574" y="1086524"/>
            <a:ext cx="1404788" cy="305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1115616" y="6566643"/>
            <a:ext cx="4049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圖片來源：</a:t>
            </a:r>
            <a:r>
              <a:rPr lang="en-US" altLang="zh-TW" sz="1400" dirty="0">
                <a:latin typeface="微軟正黑體" pitchFamily="34" charset="-120"/>
                <a:ea typeface="微軟正黑體" pitchFamily="34" charset="-120"/>
              </a:rPr>
              <a:t>Taiwan CDC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防流感別對健康說謊手冊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65" t="3818" r="2581"/>
          <a:stretch/>
        </p:blipFill>
        <p:spPr>
          <a:xfrm>
            <a:off x="327281" y="3022281"/>
            <a:ext cx="1935496" cy="2044366"/>
          </a:xfrm>
          <a:prstGeom prst="ellipse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98" y="226278"/>
            <a:ext cx="1567141" cy="186400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3635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所有藥品都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28" y="2348880"/>
            <a:ext cx="3354952" cy="354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84784"/>
            <a:ext cx="7467600" cy="48006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怕光          怕溼        怕熱</a:t>
            </a:r>
            <a:endParaRPr lang="zh-TW" altLang="en-US" sz="48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301" y="2452013"/>
            <a:ext cx="3107891" cy="316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694149"/>
            <a:ext cx="2891239" cy="305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4353693" y="6465959"/>
            <a:ext cx="3316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TW" altLang="en-US" sz="1400" dirty="0">
                <a:latin typeface="新細明體"/>
                <a:ea typeface="新細明體"/>
              </a:rPr>
              <a:t>：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幼兒用藥常見問題</a:t>
            </a:r>
            <a:r>
              <a:rPr lang="en-US" altLang="zh-TW" sz="1400" dirty="0">
                <a:latin typeface="微軟正黑體" pitchFamily="34" charset="-120"/>
                <a:ea typeface="微軟正黑體" pitchFamily="34" charset="-120"/>
              </a:rPr>
              <a:t>Q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＆</a:t>
            </a:r>
            <a:r>
              <a:rPr lang="en-US" altLang="zh-TW" sz="1400" dirty="0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手冊</a:t>
            </a:r>
          </a:p>
        </p:txBody>
      </p:sp>
    </p:spTree>
    <p:extLst>
      <p:ext uri="{BB962C8B-B14F-4D97-AF65-F5344CB8AC3E}">
        <p14:creationId xmlns:p14="http://schemas.microsoft.com/office/powerpoint/2010/main" val="289726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803229"/>
            <a:ext cx="7772400" cy="1362075"/>
          </a:xfrm>
        </p:spPr>
        <p:txBody>
          <a:bodyPr/>
          <a:lstStyle/>
          <a:p>
            <a:r>
              <a:rPr lang="zh-TW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廢棄藥品處理方法</a:t>
            </a:r>
            <a:endParaRPr lang="zh-TW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296965"/>
            <a:ext cx="7772400" cy="1500187"/>
          </a:xfrm>
        </p:spPr>
        <p:txBody>
          <a:bodyPr/>
          <a:lstStyle/>
          <a:p>
            <a:r>
              <a:rPr lang="zh-TW" altLang="en-US" sz="2400" b="1" dirty="0" smtClean="0"/>
              <a:t> 家中吃不完的藥，都怎麼處理呢？</a:t>
            </a:r>
            <a:endParaRPr lang="zh-TW" altLang="en-US" sz="2400" b="1" dirty="0"/>
          </a:p>
        </p:txBody>
      </p:sp>
      <p:pic>
        <p:nvPicPr>
          <p:cNvPr id="5" name="Picture 16" descr="http://img.sucai.redocn.com/attachments/images/201012/20101215/20101214_7821fd73e2f1674096a9HyMMiNjpiUUz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888835"/>
            <a:ext cx="6407035" cy="311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888764" y="6467028"/>
            <a:ext cx="52552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圖片來源：h</a:t>
            </a:r>
            <a:r>
              <a:rPr lang="zh-TW" altLang="en-US" sz="1400" dirty="0" smtClean="0"/>
              <a:t>ttp</a:t>
            </a:r>
            <a:r>
              <a:rPr lang="zh-TW" altLang="en-US" sz="1400" dirty="0"/>
              <a:t>://image.tupian114.com/20121128/10285417.jpg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453167" y="4365104"/>
            <a:ext cx="1656184" cy="14465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4(P)" pitchFamily="34" charset="-120"/>
                <a:ea typeface="華康兒風體W4(P)" pitchFamily="34" charset="-120"/>
              </a:rPr>
              <a:t>馬桶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兒風體W4(P)" pitchFamily="34" charset="-120"/>
              <a:ea typeface="華康兒風體W4(P)" pitchFamily="34" charset="-120"/>
            </a:endParaRPr>
          </a:p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4(P)" pitchFamily="34" charset="-120"/>
                <a:ea typeface="華康兒風體W4(P)" pitchFamily="34" charset="-120"/>
              </a:rPr>
              <a:t>水槽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340152" y="3789040"/>
            <a:ext cx="21602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4(P)" pitchFamily="34" charset="-120"/>
                <a:ea typeface="華康兒風體W4(P)" pitchFamily="34" charset="-120"/>
              </a:rPr>
              <a:t>×</a:t>
            </a:r>
            <a:endParaRPr lang="zh-TW" alt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兒風體W4(P)" pitchFamily="34" charset="-120"/>
              <a:ea typeface="華康兒風體W4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42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1A8E-9512-40D1-AF1F-443B11AEBA98}" type="slidenum">
              <a:rPr lang="zh-TW" altLang="en-US" smtClean="0"/>
              <a:pPr/>
              <a:t>32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6" y="404664"/>
            <a:ext cx="8059425" cy="643976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956376" y="992932"/>
            <a:ext cx="1003416" cy="55446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廢藥處理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r>
              <a:rPr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14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549FB3"/>
              </a:buClr>
              <a:buSzPct val="70000"/>
              <a:buFont typeface="Wingdings" panose="05000000000000000000" pitchFamily="2" charset="2"/>
              <a:buChar char="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1F9A1B4-EB5C-4750-86C7-F0877FAEC9D8}" type="slidenum">
              <a:rPr lang="zh-TW" altLang="en-US" sz="1400">
                <a:ea typeface="新細明體" panose="02020500000000000000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zh-TW" altLang="en-US" sz="1400">
              <a:ea typeface="新細明體" panose="02020500000000000000" pitchFamily="18" charset="-120"/>
            </a:endParaRPr>
          </a:p>
        </p:txBody>
      </p:sp>
      <p:grpSp>
        <p:nvGrpSpPr>
          <p:cNvPr id="111620" name="群組 4"/>
          <p:cNvGrpSpPr>
            <a:grpSpLocks/>
          </p:cNvGrpSpPr>
          <p:nvPr/>
        </p:nvGrpSpPr>
        <p:grpSpPr bwMode="auto">
          <a:xfrm>
            <a:off x="3563888" y="1355225"/>
            <a:ext cx="5459443" cy="2807643"/>
            <a:chOff x="2087964" y="1412776"/>
            <a:chExt cx="6476480" cy="1684058"/>
          </a:xfrm>
        </p:grpSpPr>
        <p:pic>
          <p:nvPicPr>
            <p:cNvPr id="111621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964" y="1412776"/>
              <a:ext cx="6476480" cy="1684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2216046" y="1670501"/>
              <a:ext cx="6220314" cy="86765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zh-TW" altLang="en-US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能力</a:t>
              </a:r>
              <a:r>
                <a:rPr lang="zh-TW" altLang="en-US" sz="4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</a:t>
              </a:r>
              <a:endPara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endParaRPr lang="en-US" altLang="zh-TW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zh-TW" altLang="en-US" sz="4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清楚</a:t>
              </a:r>
              <a:r>
                <a:rPr lang="zh-TW" altLang="en-US" sz="4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用藥方法、時間</a:t>
              </a:r>
            </a:p>
          </p:txBody>
        </p:sp>
      </p:grpSp>
      <p:pic>
        <p:nvPicPr>
          <p:cNvPr id="9" name="圖片 8" descr="藥博士(右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2576" y="818519"/>
            <a:ext cx="4360579" cy="5994989"/>
          </a:xfrm>
          <a:prstGeom prst="rect">
            <a:avLst/>
          </a:prstGeom>
        </p:spPr>
      </p:pic>
      <p:sp>
        <p:nvSpPr>
          <p:cNvPr id="10" name="圓角矩形圖說文字 9"/>
          <p:cNvSpPr/>
          <p:nvPr/>
        </p:nvSpPr>
        <p:spPr>
          <a:xfrm>
            <a:off x="3203848" y="4293096"/>
            <a:ext cx="5821447" cy="1800200"/>
          </a:xfrm>
          <a:prstGeom prst="wedgeRoundRectCallout">
            <a:avLst>
              <a:gd name="adj1" fmla="val -56346"/>
              <a:gd name="adj2" fmla="val -41249"/>
              <a:gd name="adj3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服用藥品應按醫師或藥師指示並詳讀外盒說明、藥品說明書（仿單）標示的用法、用量及服用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009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口服藥品應以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溫開水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服用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除非有特別註明，否則不要以茶、果汁、牛奶、咖啡等飲料配服藥品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有些飲料會影響藥品吸收，影響療效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7F95-E867-47C9-B078-A305726591C4}" type="slidenum">
              <a:rPr lang="en-US" smtClean="0"/>
              <a:pPr/>
              <a:t>34</a:t>
            </a:fld>
            <a:fld id="{D4B5ADC2-7248-4799-8E52-477E151C3EE9}" type="slidenum">
              <a:rPr lang="en-US" b="1" smtClean="0">
                <a:solidFill>
                  <a:srgbClr val="FFFFFF"/>
                </a:solidFill>
              </a:rPr>
              <a:pPr/>
              <a:t>34</a:t>
            </a:fld>
            <a:endParaRPr lang="en-US" sz="1600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233586"/>
            <a:ext cx="8229600" cy="954038"/>
          </a:xfrm>
        </p:spPr>
        <p:txBody>
          <a:bodyPr/>
          <a:lstStyle/>
          <a:p>
            <a:r>
              <a:rPr lang="zh-TW" altLang="en-US" b="1" dirty="0" smtClean="0"/>
              <a:t>服藥正確方法</a:t>
            </a:r>
            <a:endParaRPr lang="zh-TW" altLang="en-US" b="1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3887" y="3501008"/>
            <a:ext cx="2448273" cy="2736304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3193" y="3717032"/>
            <a:ext cx="1781175" cy="7620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9794" y="4077072"/>
            <a:ext cx="2838450" cy="158115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629205"/>
            <a:ext cx="3143250" cy="218122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050013" y="6567586"/>
            <a:ext cx="31165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latinLnBrk="1" hangingPunct="1"/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圖片來源：正確用藥手冊</a:t>
            </a:r>
            <a:r>
              <a:rPr lang="en-US" altLang="zh-TW" sz="1400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寶貝照護篇</a:t>
            </a:r>
            <a:endParaRPr lang="en-US" altLang="zh-TW" sz="1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02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8640"/>
            <a:ext cx="7920880" cy="36357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181215"/>
            <a:ext cx="7920880" cy="36357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flipH="1">
            <a:off x="2167576" y="850097"/>
            <a:ext cx="235862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lvl="0">
              <a:defRPr/>
            </a:pPr>
            <a:r>
              <a:rPr lang="zh-TW" altLang="en-US" sz="3600" dirty="0">
                <a:solidFill>
                  <a:srgbClr val="C0504D">
                    <a:lumMod val="75000"/>
                  </a:srgbClr>
                </a:solidFill>
                <a:cs typeface="Times New Roman" pitchFamily="18" charset="0"/>
              </a:rPr>
              <a:t>服藥時間</a:t>
            </a:r>
            <a:endParaRPr kumimoji="0" lang="zh-CN" altLang="en-US" sz="3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gency FB" pitchFamily="34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1594277" flipH="1">
            <a:off x="2168931" y="1489258"/>
            <a:ext cx="43740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0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一天四次：</a:t>
            </a:r>
            <a:r>
              <a:rPr lang="zh-TW" altLang="en-US" sz="20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早、午、晚及睡前服用</a:t>
            </a:r>
          </a:p>
          <a:p>
            <a:pPr>
              <a:defRPr/>
            </a:pPr>
            <a:r>
              <a:rPr lang="zh-TW" altLang="en-US" sz="20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一天三次：</a:t>
            </a:r>
            <a:r>
              <a:rPr lang="zh-TW" altLang="en-US" sz="20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早、午、晚服用</a:t>
            </a:r>
          </a:p>
          <a:p>
            <a:pPr>
              <a:defRPr/>
            </a:pPr>
            <a:r>
              <a:rPr lang="zh-TW" altLang="en-US" sz="20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一天兩次：</a:t>
            </a:r>
            <a:r>
              <a:rPr lang="zh-TW" altLang="en-US" sz="20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早、晚服用</a:t>
            </a:r>
          </a:p>
          <a:p>
            <a:pPr>
              <a:defRPr/>
            </a:pPr>
            <a:r>
              <a:rPr lang="zh-TW" altLang="en-US" sz="20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一天一次：</a:t>
            </a:r>
            <a:r>
              <a:rPr lang="zh-TW" altLang="en-US" sz="20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任一固定時間</a:t>
            </a:r>
          </a:p>
          <a:p>
            <a:pPr>
              <a:defRPr/>
            </a:pPr>
            <a:r>
              <a:rPr lang="zh-TW" altLang="en-US" sz="20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醫生有特別指示的時間</a:t>
            </a:r>
          </a:p>
        </p:txBody>
      </p:sp>
      <p:sp>
        <p:nvSpPr>
          <p:cNvPr id="22" name="TextBox 21"/>
          <p:cNvSpPr txBox="1"/>
          <p:nvPr/>
        </p:nvSpPr>
        <p:spPr>
          <a:xfrm rot="21594277" flipH="1">
            <a:off x="2190699" y="4257981"/>
            <a:ext cx="4679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0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飯前或空腹：</a:t>
            </a:r>
            <a:r>
              <a:rPr lang="zh-TW" altLang="en-US" sz="20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飯後二小時或飯前一小時</a:t>
            </a:r>
          </a:p>
          <a:p>
            <a:pPr>
              <a:defRPr/>
            </a:pPr>
            <a:r>
              <a:rPr lang="zh-TW" altLang="en-US" sz="20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飯後：</a:t>
            </a:r>
            <a:r>
              <a:rPr lang="zh-TW" altLang="en-US" sz="20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吃飯後一小時內服藥</a:t>
            </a:r>
          </a:p>
          <a:p>
            <a:pPr>
              <a:defRPr/>
            </a:pPr>
            <a:r>
              <a:rPr lang="zh-TW" altLang="en-US" sz="20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睡前：</a:t>
            </a:r>
            <a:r>
              <a:rPr lang="zh-TW" altLang="en-US" sz="20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就寢前服藥</a:t>
            </a:r>
          </a:p>
          <a:p>
            <a:pPr>
              <a:defRPr/>
            </a:pPr>
            <a:r>
              <a:rPr lang="zh-TW" altLang="en-US" sz="20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每</a:t>
            </a:r>
            <a:r>
              <a:rPr lang="en-US" altLang="zh-TW" sz="20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4</a:t>
            </a:r>
            <a:r>
              <a:rPr lang="zh-TW" altLang="en-US" sz="20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小時或每</a:t>
            </a:r>
            <a:r>
              <a:rPr lang="en-US" altLang="zh-TW" sz="20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6</a:t>
            </a:r>
            <a:r>
              <a:rPr lang="zh-TW" altLang="en-US" sz="20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小時：</a:t>
            </a:r>
            <a:r>
              <a:rPr lang="zh-TW" altLang="en-US" sz="20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遵照時間服用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症狀緩解的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藥品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止痛藥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鎮咳藥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忘了服藥沒有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治療或預防的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藥品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高血壓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、糖尿病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用藥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若在短時間內想起立即服用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若接近下次服藥時間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超過兩次服藥時間的中點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，則跳過不用，下次恢復正常時間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服藥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7F95-E867-47C9-B078-A305726591C4}" type="slidenum">
              <a:rPr lang="en-US" smtClean="0"/>
              <a:pPr/>
              <a:t>36</a:t>
            </a:fld>
            <a:fld id="{D4B5ADC2-7248-4799-8E52-477E151C3EE9}" type="slidenum">
              <a:rPr lang="en-US" b="1" smtClean="0">
                <a:solidFill>
                  <a:srgbClr val="FFFFFF"/>
                </a:solidFill>
              </a:rPr>
              <a:pPr/>
              <a:t>36</a:t>
            </a:fld>
            <a:endParaRPr lang="en-US" sz="1600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4968"/>
          </a:xfrm>
        </p:spPr>
        <p:txBody>
          <a:bodyPr/>
          <a:lstStyle/>
          <a:p>
            <a:r>
              <a:rPr lang="zh-TW" altLang="en-US" b="1" dirty="0"/>
              <a:t>忘了服藥怎麼辦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755576" y="5013176"/>
            <a:ext cx="7632848" cy="86409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除非有醫師特別指示，勿使用雙倍量</a:t>
            </a:r>
          </a:p>
        </p:txBody>
      </p:sp>
    </p:spTree>
    <p:extLst>
      <p:ext uri="{BB962C8B-B14F-4D97-AF65-F5344CB8AC3E}">
        <p14:creationId xmlns:p14="http://schemas.microsoft.com/office/powerpoint/2010/main" val="13439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549FB3"/>
              </a:buClr>
              <a:buSzPct val="70000"/>
              <a:buFont typeface="Wingdings" panose="05000000000000000000" pitchFamily="2" charset="2"/>
              <a:buChar char="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2792BEC-EBF7-43CF-B3E7-9ED7E29A81F8}" type="slidenum">
              <a:rPr lang="zh-TW" altLang="en-US" sz="1400">
                <a:ea typeface="新細明體" panose="02020500000000000000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zh-TW" altLang="en-US" sz="1400">
              <a:ea typeface="新細明體" panose="02020500000000000000" pitchFamily="18" charset="-120"/>
            </a:endParaRPr>
          </a:p>
        </p:txBody>
      </p:sp>
      <p:grpSp>
        <p:nvGrpSpPr>
          <p:cNvPr id="125956" name="群組 4"/>
          <p:cNvGrpSpPr>
            <a:grpSpLocks/>
          </p:cNvGrpSpPr>
          <p:nvPr/>
        </p:nvGrpSpPr>
        <p:grpSpPr bwMode="auto">
          <a:xfrm>
            <a:off x="698499" y="620688"/>
            <a:ext cx="6921501" cy="1804988"/>
            <a:chOff x="611561" y="1268760"/>
            <a:chExt cx="4544174" cy="1804590"/>
          </a:xfrm>
        </p:grpSpPr>
        <p:pic>
          <p:nvPicPr>
            <p:cNvPr id="125957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1268760"/>
              <a:ext cx="4544174" cy="180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748095" y="1722685"/>
              <a:ext cx="4407640" cy="707869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zh-TW" altLang="en-US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能力五  </a:t>
              </a:r>
              <a:r>
                <a:rPr lang="zh-TW" altLang="en-US" sz="4000" b="1" dirty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與醫師、藥師做朋友</a:t>
              </a:r>
            </a:p>
          </p:txBody>
        </p:sp>
      </p:grpSp>
      <p:pic>
        <p:nvPicPr>
          <p:cNvPr id="8" name="圖片 7" descr="藥博士(左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492892"/>
            <a:ext cx="3960440" cy="560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>
            <a:normAutofit/>
          </a:bodyPr>
          <a:lstStyle/>
          <a:p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平日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多</a:t>
            </a:r>
            <a:r>
              <a:rPr lang="zh-TW" altLang="en-US" sz="30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留意生活圈附近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可以使用的醫療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資源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醫院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、診所、藥局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等位置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、聯絡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方式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找尋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適合的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家庭醫師、家庭藥師做為健康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顧問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將醫師或藥師諮詢電話記錄在自己的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電話簿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同時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服用多種藥品（含中藥、保健食品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用藥前諮詢醫師或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藥師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自行購買藥品時，應至</a:t>
            </a:r>
            <a:r>
              <a:rPr lang="zh-TW" altLang="en-US" sz="30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有藥師執業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之合法藥局購買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7F95-E867-47C9-B078-A305726591C4}" type="slidenum">
              <a:rPr lang="en-US" smtClean="0"/>
              <a:pPr/>
              <a:t>38</a:t>
            </a:fld>
            <a:fld id="{D4B5ADC2-7248-4799-8E52-477E151C3EE9}" type="slidenum">
              <a:rPr lang="en-US" b="1" smtClean="0">
                <a:solidFill>
                  <a:srgbClr val="FFFFFF"/>
                </a:solidFill>
              </a:rPr>
              <a:pPr/>
              <a:t>38</a:t>
            </a:fld>
            <a:endParaRPr lang="en-US" sz="1600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與醫師、藥師做</a:t>
            </a:r>
            <a:r>
              <a:rPr lang="zh-TW" altLang="en-US" dirty="0" smtClean="0"/>
              <a:t>朋友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10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健保特約之醫療院所或特約藥局</a:t>
            </a:r>
          </a:p>
          <a:p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穿著藥師服，並配戴藥師執業執照的專業人員</a:t>
            </a:r>
          </a:p>
          <a:p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免費為您建立用藥紀錄，或提供諮詢服務</a:t>
            </a:r>
          </a:p>
          <a:p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不會藉機推銷其他藥品或營養保健品</a:t>
            </a:r>
          </a:p>
          <a:p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沒有處方箋的情況下，不會任意販售處方藥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7F95-E867-47C9-B078-A305726591C4}" type="slidenum">
              <a:rPr lang="en-US" smtClean="0"/>
              <a:pPr/>
              <a:t>39</a:t>
            </a:fld>
            <a:fld id="{D4B5ADC2-7248-4799-8E52-477E151C3EE9}" type="slidenum">
              <a:rPr lang="en-US" b="1" smtClean="0">
                <a:solidFill>
                  <a:srgbClr val="FFFFFF"/>
                </a:solidFill>
              </a:rPr>
              <a:pPr/>
              <a:t>39</a:t>
            </a:fld>
            <a:endParaRPr lang="en-US" sz="1600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4968"/>
          </a:xfrm>
        </p:spPr>
        <p:txBody>
          <a:bodyPr/>
          <a:lstStyle/>
          <a:p>
            <a:r>
              <a:rPr lang="zh-TW" altLang="en-US" b="1" dirty="0"/>
              <a:t>如何挑選值得信賴的用藥守護神？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2783989" cy="194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dmedia078.so-buy.com/ezfiles/redmedia078/img/img/122127/mapmain_09.gi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2" t="9819" r="46636" b="13114"/>
          <a:stretch/>
        </p:blipFill>
        <p:spPr bwMode="auto">
          <a:xfrm>
            <a:off x="1043608" y="4221088"/>
            <a:ext cx="3327734" cy="179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1"/>
          <p:cNvSpPr/>
          <p:nvPr/>
        </p:nvSpPr>
        <p:spPr>
          <a:xfrm rot="10522128">
            <a:off x="-45940" y="3437381"/>
            <a:ext cx="2046175" cy="1358021"/>
          </a:xfrm>
          <a:custGeom>
            <a:avLst/>
            <a:gdLst/>
            <a:ahLst/>
            <a:cxnLst/>
            <a:rect l="l" t="t" r="r" b="b"/>
            <a:pathLst>
              <a:path w="2046175" h="1358021">
                <a:moveTo>
                  <a:pt x="0" y="1358021"/>
                </a:moveTo>
                <a:lnTo>
                  <a:pt x="504680" y="0"/>
                </a:lnTo>
                <a:lnTo>
                  <a:pt x="2046175" y="151405"/>
                </a:lnTo>
                <a:lnTo>
                  <a:pt x="1963522" y="1171732"/>
                </a:lnTo>
                <a:close/>
              </a:path>
            </a:pathLst>
          </a:cu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矩形 1"/>
          <p:cNvSpPr/>
          <p:nvPr/>
        </p:nvSpPr>
        <p:spPr>
          <a:xfrm rot="21317188">
            <a:off x="7469140" y="851049"/>
            <a:ext cx="1723733" cy="1358021"/>
          </a:xfrm>
          <a:custGeom>
            <a:avLst/>
            <a:gdLst/>
            <a:ahLst/>
            <a:cxnLst/>
            <a:rect l="l" t="t" r="r" b="b"/>
            <a:pathLst>
              <a:path w="1723733" h="1358021">
                <a:moveTo>
                  <a:pt x="504679" y="0"/>
                </a:moveTo>
                <a:lnTo>
                  <a:pt x="1723733" y="119735"/>
                </a:lnTo>
                <a:lnTo>
                  <a:pt x="1634419" y="1202956"/>
                </a:lnTo>
                <a:lnTo>
                  <a:pt x="0" y="1358021"/>
                </a:lnTo>
                <a:close/>
              </a:path>
            </a:pathLst>
          </a:custGeom>
          <a:gradFill flip="none" rotWithShape="1">
            <a:gsLst>
              <a:gs pos="0">
                <a:srgbClr val="D19705">
                  <a:shade val="30000"/>
                  <a:satMod val="115000"/>
                </a:srgbClr>
              </a:gs>
              <a:gs pos="50000">
                <a:srgbClr val="D19705">
                  <a:shade val="67500"/>
                  <a:satMod val="115000"/>
                </a:srgbClr>
              </a:gs>
              <a:gs pos="100000">
                <a:srgbClr val="D19705">
                  <a:shade val="100000"/>
                  <a:satMod val="115000"/>
                </a:srgbClr>
              </a:gs>
            </a:gsLst>
            <a:lin ang="135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矩形 1"/>
          <p:cNvSpPr/>
          <p:nvPr/>
        </p:nvSpPr>
        <p:spPr>
          <a:xfrm rot="18945718">
            <a:off x="4714029" y="1453178"/>
            <a:ext cx="3355239" cy="1358021"/>
          </a:xfrm>
          <a:custGeom>
            <a:avLst/>
            <a:gdLst>
              <a:gd name="connsiteX0" fmla="*/ 0 w 2943567"/>
              <a:gd name="connsiteY0" fmla="*/ 0 h 1285435"/>
              <a:gd name="connsiteX1" fmla="*/ 2943567 w 2943567"/>
              <a:gd name="connsiteY1" fmla="*/ 0 h 1285435"/>
              <a:gd name="connsiteX2" fmla="*/ 2943567 w 2943567"/>
              <a:gd name="connsiteY2" fmla="*/ 1285435 h 1285435"/>
              <a:gd name="connsiteX3" fmla="*/ 0 w 2943567"/>
              <a:gd name="connsiteY3" fmla="*/ 1285435 h 1285435"/>
              <a:gd name="connsiteX4" fmla="*/ 0 w 2943567"/>
              <a:gd name="connsiteY4" fmla="*/ 0 h 1285435"/>
              <a:gd name="connsiteX0" fmla="*/ 0 w 2943567"/>
              <a:gd name="connsiteY0" fmla="*/ 0 h 1717403"/>
              <a:gd name="connsiteX1" fmla="*/ 2943567 w 2943567"/>
              <a:gd name="connsiteY1" fmla="*/ 0 h 1717403"/>
              <a:gd name="connsiteX2" fmla="*/ 2943567 w 2943567"/>
              <a:gd name="connsiteY2" fmla="*/ 1285435 h 1717403"/>
              <a:gd name="connsiteX3" fmla="*/ 39416 w 2943567"/>
              <a:gd name="connsiteY3" fmla="*/ 1717403 h 1717403"/>
              <a:gd name="connsiteX4" fmla="*/ 0 w 2943567"/>
              <a:gd name="connsiteY4" fmla="*/ 0 h 1717403"/>
              <a:gd name="connsiteX0" fmla="*/ 436829 w 2904151"/>
              <a:gd name="connsiteY0" fmla="*/ 0 h 1842819"/>
              <a:gd name="connsiteX1" fmla="*/ 2904151 w 2904151"/>
              <a:gd name="connsiteY1" fmla="*/ 125416 h 1842819"/>
              <a:gd name="connsiteX2" fmla="*/ 2904151 w 2904151"/>
              <a:gd name="connsiteY2" fmla="*/ 1410851 h 1842819"/>
              <a:gd name="connsiteX3" fmla="*/ 0 w 2904151"/>
              <a:gd name="connsiteY3" fmla="*/ 1842819 h 1842819"/>
              <a:gd name="connsiteX4" fmla="*/ 436829 w 2904151"/>
              <a:gd name="connsiteY4" fmla="*/ 0 h 1842819"/>
              <a:gd name="connsiteX0" fmla="*/ 436829 w 2904151"/>
              <a:gd name="connsiteY0" fmla="*/ 0 h 1842819"/>
              <a:gd name="connsiteX1" fmla="*/ 2637344 w 2904151"/>
              <a:gd name="connsiteY1" fmla="*/ 338846 h 1842819"/>
              <a:gd name="connsiteX2" fmla="*/ 2904151 w 2904151"/>
              <a:gd name="connsiteY2" fmla="*/ 1410851 h 1842819"/>
              <a:gd name="connsiteX3" fmla="*/ 0 w 2904151"/>
              <a:gd name="connsiteY3" fmla="*/ 1842819 h 1842819"/>
              <a:gd name="connsiteX4" fmla="*/ 436829 w 2904151"/>
              <a:gd name="connsiteY4" fmla="*/ 0 h 184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151" h="1842819">
                <a:moveTo>
                  <a:pt x="436829" y="0"/>
                </a:moveTo>
                <a:lnTo>
                  <a:pt x="2637344" y="338846"/>
                </a:lnTo>
                <a:lnTo>
                  <a:pt x="2904151" y="1410851"/>
                </a:lnTo>
                <a:lnTo>
                  <a:pt x="0" y="1842819"/>
                </a:lnTo>
                <a:lnTo>
                  <a:pt x="436829" y="0"/>
                </a:lnTo>
                <a:close/>
              </a:path>
            </a:pathLst>
          </a:custGeom>
          <a:gradFill flip="none" rotWithShape="1">
            <a:gsLst>
              <a:gs pos="0">
                <a:srgbClr val="F79646">
                  <a:lumMod val="75000"/>
                  <a:shade val="30000"/>
                  <a:satMod val="115000"/>
                </a:srgbClr>
              </a:gs>
              <a:gs pos="50000">
                <a:srgbClr val="F79646">
                  <a:lumMod val="75000"/>
                  <a:shade val="67500"/>
                  <a:satMod val="115000"/>
                </a:srgbClr>
              </a:gs>
              <a:gs pos="100000">
                <a:srgbClr val="F79646">
                  <a:lumMod val="75000"/>
                  <a:shade val="100000"/>
                  <a:satMod val="115000"/>
                </a:srgbClr>
              </a:gs>
            </a:gsLst>
            <a:lin ang="135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矩形 1"/>
          <p:cNvSpPr/>
          <p:nvPr/>
        </p:nvSpPr>
        <p:spPr>
          <a:xfrm rot="1831152">
            <a:off x="2714823" y="2039817"/>
            <a:ext cx="3355239" cy="1358021"/>
          </a:xfrm>
          <a:custGeom>
            <a:avLst/>
            <a:gdLst>
              <a:gd name="connsiteX0" fmla="*/ 0 w 2943567"/>
              <a:gd name="connsiteY0" fmla="*/ 0 h 1285435"/>
              <a:gd name="connsiteX1" fmla="*/ 2943567 w 2943567"/>
              <a:gd name="connsiteY1" fmla="*/ 0 h 1285435"/>
              <a:gd name="connsiteX2" fmla="*/ 2943567 w 2943567"/>
              <a:gd name="connsiteY2" fmla="*/ 1285435 h 1285435"/>
              <a:gd name="connsiteX3" fmla="*/ 0 w 2943567"/>
              <a:gd name="connsiteY3" fmla="*/ 1285435 h 1285435"/>
              <a:gd name="connsiteX4" fmla="*/ 0 w 2943567"/>
              <a:gd name="connsiteY4" fmla="*/ 0 h 1285435"/>
              <a:gd name="connsiteX0" fmla="*/ 0 w 2943567"/>
              <a:gd name="connsiteY0" fmla="*/ 0 h 1717403"/>
              <a:gd name="connsiteX1" fmla="*/ 2943567 w 2943567"/>
              <a:gd name="connsiteY1" fmla="*/ 0 h 1717403"/>
              <a:gd name="connsiteX2" fmla="*/ 2943567 w 2943567"/>
              <a:gd name="connsiteY2" fmla="*/ 1285435 h 1717403"/>
              <a:gd name="connsiteX3" fmla="*/ 39416 w 2943567"/>
              <a:gd name="connsiteY3" fmla="*/ 1717403 h 1717403"/>
              <a:gd name="connsiteX4" fmla="*/ 0 w 2943567"/>
              <a:gd name="connsiteY4" fmla="*/ 0 h 1717403"/>
              <a:gd name="connsiteX0" fmla="*/ 436829 w 2904151"/>
              <a:gd name="connsiteY0" fmla="*/ 0 h 1842819"/>
              <a:gd name="connsiteX1" fmla="*/ 2904151 w 2904151"/>
              <a:gd name="connsiteY1" fmla="*/ 125416 h 1842819"/>
              <a:gd name="connsiteX2" fmla="*/ 2904151 w 2904151"/>
              <a:gd name="connsiteY2" fmla="*/ 1410851 h 1842819"/>
              <a:gd name="connsiteX3" fmla="*/ 0 w 2904151"/>
              <a:gd name="connsiteY3" fmla="*/ 1842819 h 1842819"/>
              <a:gd name="connsiteX4" fmla="*/ 436829 w 2904151"/>
              <a:gd name="connsiteY4" fmla="*/ 0 h 1842819"/>
              <a:gd name="connsiteX0" fmla="*/ 436829 w 2904151"/>
              <a:gd name="connsiteY0" fmla="*/ 0 h 1842819"/>
              <a:gd name="connsiteX1" fmla="*/ 2637344 w 2904151"/>
              <a:gd name="connsiteY1" fmla="*/ 338846 h 1842819"/>
              <a:gd name="connsiteX2" fmla="*/ 2904151 w 2904151"/>
              <a:gd name="connsiteY2" fmla="*/ 1410851 h 1842819"/>
              <a:gd name="connsiteX3" fmla="*/ 0 w 2904151"/>
              <a:gd name="connsiteY3" fmla="*/ 1842819 h 1842819"/>
              <a:gd name="connsiteX4" fmla="*/ 436829 w 2904151"/>
              <a:gd name="connsiteY4" fmla="*/ 0 h 184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151" h="1842819">
                <a:moveTo>
                  <a:pt x="436829" y="0"/>
                </a:moveTo>
                <a:lnTo>
                  <a:pt x="2637344" y="338846"/>
                </a:lnTo>
                <a:lnTo>
                  <a:pt x="2904151" y="1410851"/>
                </a:lnTo>
                <a:lnTo>
                  <a:pt x="0" y="1842819"/>
                </a:lnTo>
                <a:lnTo>
                  <a:pt x="436829" y="0"/>
                </a:lnTo>
                <a:close/>
              </a:path>
            </a:pathLst>
          </a:custGeom>
          <a:gradFill flip="none" rotWithShape="1">
            <a:gsLst>
              <a:gs pos="0">
                <a:srgbClr val="7AA62A">
                  <a:shade val="30000"/>
                  <a:satMod val="115000"/>
                </a:srgbClr>
              </a:gs>
              <a:gs pos="50000">
                <a:srgbClr val="7AA62A">
                  <a:shade val="67500"/>
                  <a:satMod val="115000"/>
                </a:srgbClr>
              </a:gs>
              <a:gs pos="100000">
                <a:srgbClr val="7AA62A">
                  <a:shade val="100000"/>
                  <a:satMod val="115000"/>
                </a:srgbClr>
              </a:gs>
            </a:gsLst>
            <a:lin ang="135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矩形 1"/>
          <p:cNvSpPr/>
          <p:nvPr/>
        </p:nvSpPr>
        <p:spPr>
          <a:xfrm rot="17767481">
            <a:off x="824218" y="2163612"/>
            <a:ext cx="3355239" cy="1358021"/>
          </a:xfrm>
          <a:custGeom>
            <a:avLst/>
            <a:gdLst>
              <a:gd name="connsiteX0" fmla="*/ 0 w 2943567"/>
              <a:gd name="connsiteY0" fmla="*/ 0 h 1285435"/>
              <a:gd name="connsiteX1" fmla="*/ 2943567 w 2943567"/>
              <a:gd name="connsiteY1" fmla="*/ 0 h 1285435"/>
              <a:gd name="connsiteX2" fmla="*/ 2943567 w 2943567"/>
              <a:gd name="connsiteY2" fmla="*/ 1285435 h 1285435"/>
              <a:gd name="connsiteX3" fmla="*/ 0 w 2943567"/>
              <a:gd name="connsiteY3" fmla="*/ 1285435 h 1285435"/>
              <a:gd name="connsiteX4" fmla="*/ 0 w 2943567"/>
              <a:gd name="connsiteY4" fmla="*/ 0 h 1285435"/>
              <a:gd name="connsiteX0" fmla="*/ 0 w 2943567"/>
              <a:gd name="connsiteY0" fmla="*/ 0 h 1717403"/>
              <a:gd name="connsiteX1" fmla="*/ 2943567 w 2943567"/>
              <a:gd name="connsiteY1" fmla="*/ 0 h 1717403"/>
              <a:gd name="connsiteX2" fmla="*/ 2943567 w 2943567"/>
              <a:gd name="connsiteY2" fmla="*/ 1285435 h 1717403"/>
              <a:gd name="connsiteX3" fmla="*/ 39416 w 2943567"/>
              <a:gd name="connsiteY3" fmla="*/ 1717403 h 1717403"/>
              <a:gd name="connsiteX4" fmla="*/ 0 w 2943567"/>
              <a:gd name="connsiteY4" fmla="*/ 0 h 1717403"/>
              <a:gd name="connsiteX0" fmla="*/ 436829 w 2904151"/>
              <a:gd name="connsiteY0" fmla="*/ 0 h 1842819"/>
              <a:gd name="connsiteX1" fmla="*/ 2904151 w 2904151"/>
              <a:gd name="connsiteY1" fmla="*/ 125416 h 1842819"/>
              <a:gd name="connsiteX2" fmla="*/ 2904151 w 2904151"/>
              <a:gd name="connsiteY2" fmla="*/ 1410851 h 1842819"/>
              <a:gd name="connsiteX3" fmla="*/ 0 w 2904151"/>
              <a:gd name="connsiteY3" fmla="*/ 1842819 h 1842819"/>
              <a:gd name="connsiteX4" fmla="*/ 436829 w 2904151"/>
              <a:gd name="connsiteY4" fmla="*/ 0 h 1842819"/>
              <a:gd name="connsiteX0" fmla="*/ 436829 w 2904151"/>
              <a:gd name="connsiteY0" fmla="*/ 0 h 1842819"/>
              <a:gd name="connsiteX1" fmla="*/ 2637344 w 2904151"/>
              <a:gd name="connsiteY1" fmla="*/ 338846 h 1842819"/>
              <a:gd name="connsiteX2" fmla="*/ 2904151 w 2904151"/>
              <a:gd name="connsiteY2" fmla="*/ 1410851 h 1842819"/>
              <a:gd name="connsiteX3" fmla="*/ 0 w 2904151"/>
              <a:gd name="connsiteY3" fmla="*/ 1842819 h 1842819"/>
              <a:gd name="connsiteX4" fmla="*/ 436829 w 2904151"/>
              <a:gd name="connsiteY4" fmla="*/ 0 h 184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151" h="1842819">
                <a:moveTo>
                  <a:pt x="436829" y="0"/>
                </a:moveTo>
                <a:lnTo>
                  <a:pt x="2637344" y="338846"/>
                </a:lnTo>
                <a:lnTo>
                  <a:pt x="2904151" y="1410851"/>
                </a:lnTo>
                <a:lnTo>
                  <a:pt x="0" y="1842819"/>
                </a:lnTo>
                <a:lnTo>
                  <a:pt x="436829" y="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5" name="组合 34"/>
          <p:cNvGrpSpPr/>
          <p:nvPr/>
        </p:nvGrpSpPr>
        <p:grpSpPr>
          <a:xfrm rot="15099336">
            <a:off x="848152" y="3345514"/>
            <a:ext cx="1882083" cy="1622485"/>
            <a:chOff x="3059832" y="1341549"/>
            <a:chExt cx="1499349" cy="1292542"/>
          </a:xfrm>
          <a:effectLst>
            <a:outerShdw blurRad="50800" dist="139700" dir="5400000" algn="t" rotWithShape="0">
              <a:prstClr val="black">
                <a:alpha val="19000"/>
              </a:prstClr>
            </a:outerShdw>
          </a:effectLst>
        </p:grpSpPr>
        <p:sp>
          <p:nvSpPr>
            <p:cNvPr id="36" name="六边形 35"/>
            <p:cNvSpPr/>
            <p:nvPr/>
          </p:nvSpPr>
          <p:spPr>
            <a:xfrm rot="19215806">
              <a:off x="3059832" y="1341549"/>
              <a:ext cx="1499349" cy="1292542"/>
            </a:xfrm>
            <a:prstGeom prst="hexagon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298450" h="12065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六边形 36"/>
            <p:cNvSpPr/>
            <p:nvPr/>
          </p:nvSpPr>
          <p:spPr>
            <a:xfrm rot="1438177">
              <a:off x="3173156" y="1462562"/>
              <a:ext cx="1207411" cy="1040870"/>
            </a:xfrm>
            <a:prstGeom prst="hexagon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rot="20763007">
            <a:off x="2195736" y="1096342"/>
            <a:ext cx="1882083" cy="1622485"/>
            <a:chOff x="3059832" y="1341549"/>
            <a:chExt cx="1499349" cy="1292542"/>
          </a:xfrm>
          <a:effectLst>
            <a:outerShdw blurRad="50800" dist="152400" dir="5400000" algn="t" rotWithShape="0">
              <a:prstClr val="black">
                <a:alpha val="22000"/>
              </a:prstClr>
            </a:outerShdw>
          </a:effectLst>
        </p:grpSpPr>
        <p:sp>
          <p:nvSpPr>
            <p:cNvPr id="39" name="六边形 38"/>
            <p:cNvSpPr/>
            <p:nvPr/>
          </p:nvSpPr>
          <p:spPr>
            <a:xfrm rot="19215806">
              <a:off x="3059832" y="1341549"/>
              <a:ext cx="1499349" cy="1292542"/>
            </a:xfrm>
            <a:prstGeom prst="hexagon">
              <a:avLst/>
            </a:prstGeom>
            <a:solidFill>
              <a:srgbClr val="7AA62A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298450" h="12065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六边形 39"/>
            <p:cNvSpPr/>
            <p:nvPr/>
          </p:nvSpPr>
          <p:spPr>
            <a:xfrm rot="1438177">
              <a:off x="3232556" y="1432750"/>
              <a:ext cx="1207411" cy="1040870"/>
            </a:xfrm>
            <a:prstGeom prst="hexagon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rot="20763007">
            <a:off x="4403617" y="2159385"/>
            <a:ext cx="1882083" cy="1622485"/>
            <a:chOff x="3059832" y="1341549"/>
            <a:chExt cx="1499349" cy="1292542"/>
          </a:xfrm>
          <a:effectLst>
            <a:outerShdw blurRad="50800" dist="139700" dir="5400000" algn="t" rotWithShape="0">
              <a:prstClr val="black">
                <a:alpha val="16000"/>
              </a:prstClr>
            </a:outerShdw>
          </a:effectLst>
        </p:grpSpPr>
        <p:sp>
          <p:nvSpPr>
            <p:cNvPr id="42" name="六边形 41"/>
            <p:cNvSpPr/>
            <p:nvPr/>
          </p:nvSpPr>
          <p:spPr>
            <a:xfrm rot="19215806">
              <a:off x="3059832" y="1341549"/>
              <a:ext cx="1499349" cy="1292542"/>
            </a:xfrm>
            <a:prstGeom prst="hexagon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298450" h="12065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六边形 42"/>
            <p:cNvSpPr/>
            <p:nvPr/>
          </p:nvSpPr>
          <p:spPr>
            <a:xfrm rot="1438177">
              <a:off x="3232556" y="1432750"/>
              <a:ext cx="1207411" cy="1040870"/>
            </a:xfrm>
            <a:prstGeom prst="hexagon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rot="20763007">
            <a:off x="6559463" y="754416"/>
            <a:ext cx="1882083" cy="1622485"/>
            <a:chOff x="3059832" y="1341549"/>
            <a:chExt cx="1499349" cy="1292542"/>
          </a:xfrm>
          <a:effectLst>
            <a:outerShdw blurRad="50800" dist="1397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45" name="六边形 44"/>
            <p:cNvSpPr/>
            <p:nvPr/>
          </p:nvSpPr>
          <p:spPr>
            <a:xfrm rot="19215806">
              <a:off x="3059832" y="1341549"/>
              <a:ext cx="1499349" cy="1292542"/>
            </a:xfrm>
            <a:prstGeom prst="hexagon">
              <a:avLst/>
            </a:prstGeom>
            <a:solidFill>
              <a:srgbClr val="D19705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298450" h="12065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六边形 45"/>
            <p:cNvSpPr/>
            <p:nvPr/>
          </p:nvSpPr>
          <p:spPr>
            <a:xfrm rot="1438177">
              <a:off x="3232556" y="1432750"/>
              <a:ext cx="1207411" cy="1040870"/>
            </a:xfrm>
            <a:prstGeom prst="hexagon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340200" y="1456328"/>
            <a:ext cx="15837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選擇適當的藥品</a:t>
            </a:r>
            <a:endParaRPr kumimoji="0" lang="zh-CN" altLang="en-US" sz="2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9BBB59">
                  <a:lumMod val="50000"/>
                </a:srgbClr>
              </a:solidFill>
              <a:effectLst>
                <a:outerShdw dist="38100" dir="5400000" algn="t" rotWithShape="0">
                  <a:sysClr val="window" lastClr="FFFFFF">
                    <a:alpha val="40000"/>
                  </a:sys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99979" y="3789040"/>
            <a:ext cx="15784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2600" dirty="0" smtClean="0">
                <a:solidFill>
                  <a:srgbClr val="00B0F0"/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醫師正確的診斷</a:t>
            </a:r>
            <a:endParaRPr lang="zh-CN" altLang="en-US" sz="2600" dirty="0">
              <a:solidFill>
                <a:srgbClr val="00B0F0"/>
              </a:solidFill>
              <a:effectLst>
                <a:outerShdw dist="38100" dir="5400000" algn="t" rotWithShape="0">
                  <a:sysClr val="window" lastClr="FFFFFF">
                    <a:alpha val="40000"/>
                  </a:sys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72000" y="2492896"/>
            <a:ext cx="15384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正確的使用藥品</a:t>
            </a:r>
            <a:endParaRPr kumimoji="0" lang="zh-CN" altLang="en-US" sz="2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F79646">
                  <a:lumMod val="75000"/>
                </a:srgbClr>
              </a:solidFill>
              <a:effectLst>
                <a:outerShdw dist="38100" dir="5400000" algn="t" rotWithShape="0">
                  <a:sysClr val="window" lastClr="FFFFFF">
                    <a:alpha val="40000"/>
                  </a:sys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83373" y="1124744"/>
            <a:ext cx="1633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2600" dirty="0" smtClean="0">
                <a:solidFill>
                  <a:srgbClr val="D19705"/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增加治療的效果</a:t>
            </a:r>
            <a:endParaRPr lang="zh-CN" altLang="en-US" sz="2600" dirty="0">
              <a:solidFill>
                <a:srgbClr val="D19705"/>
              </a:solidFill>
              <a:effectLst>
                <a:outerShdw dist="38100" dir="5400000" algn="t" rotWithShape="0">
                  <a:sysClr val="window" lastClr="FFFFFF">
                    <a:alpha val="40000"/>
                  </a:sys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11960" y="5201905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5400" b="1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ea typeface="微软雅黑" pitchFamily="34" charset="-122"/>
                <a:cs typeface="Calibri" pitchFamily="34" charset="0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zh-TW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正確的用藥</a:t>
            </a:r>
            <a:r>
              <a:rPr lang="zh-TW" alt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來自</a:t>
            </a:r>
            <a:r>
              <a:rPr lang="en-US" altLang="zh-TW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didas Unity" pitchFamily="2" charset="0"/>
            </a:endParaRPr>
          </a:p>
        </p:txBody>
      </p:sp>
      <p:sp>
        <p:nvSpPr>
          <p:cNvPr id="56" name="燕尾形 55"/>
          <p:cNvSpPr/>
          <p:nvPr/>
        </p:nvSpPr>
        <p:spPr>
          <a:xfrm rot="18333855">
            <a:off x="2175957" y="2849794"/>
            <a:ext cx="370332" cy="390836"/>
          </a:xfrm>
          <a:prstGeom prst="chevr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燕尾形 56"/>
          <p:cNvSpPr/>
          <p:nvPr/>
        </p:nvSpPr>
        <p:spPr>
          <a:xfrm rot="2035508">
            <a:off x="3958307" y="2298665"/>
            <a:ext cx="403665" cy="426015"/>
          </a:xfrm>
          <a:prstGeom prst="chevr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燕尾形 57"/>
          <p:cNvSpPr/>
          <p:nvPr/>
        </p:nvSpPr>
        <p:spPr>
          <a:xfrm rot="19536686">
            <a:off x="6169400" y="2015918"/>
            <a:ext cx="382947" cy="404150"/>
          </a:xfrm>
          <a:prstGeom prst="chevr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12648" y="6375608"/>
            <a:ext cx="1981200" cy="365760"/>
          </a:xfrm>
        </p:spPr>
        <p:txBody>
          <a:bodyPr/>
          <a:lstStyle/>
          <a:p>
            <a:fld id="{147C1B20-DEF4-46E3-B77F-0FB6B8193D9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5"/>
          <p:cNvSpPr>
            <a:spLocks noChangeArrowheads="1"/>
          </p:cNvSpPr>
          <p:nvPr/>
        </p:nvSpPr>
        <p:spPr bwMode="auto">
          <a:xfrm rot="10175304" flipV="1">
            <a:off x="1138238" y="4479925"/>
            <a:ext cx="5630862" cy="56832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14" name="Oval 65"/>
          <p:cNvSpPr>
            <a:spLocks noChangeArrowheads="1"/>
          </p:cNvSpPr>
          <p:nvPr/>
        </p:nvSpPr>
        <p:spPr bwMode="auto">
          <a:xfrm rot="11345281" flipV="1">
            <a:off x="4756150" y="5165725"/>
            <a:ext cx="3182938" cy="465138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51655" y="482453"/>
            <a:ext cx="7864761" cy="5682851"/>
            <a:chOff x="783291" y="675982"/>
            <a:chExt cx="7008455" cy="6284917"/>
          </a:xfrm>
        </p:grpSpPr>
        <p:grpSp>
          <p:nvGrpSpPr>
            <p:cNvPr id="3" name="群組 2"/>
            <p:cNvGrpSpPr/>
            <p:nvPr/>
          </p:nvGrpSpPr>
          <p:grpSpPr>
            <a:xfrm>
              <a:off x="783291" y="675982"/>
              <a:ext cx="7008455" cy="6284917"/>
              <a:chOff x="723330" y="675982"/>
              <a:chExt cx="7008455" cy="6284917"/>
            </a:xfrm>
          </p:grpSpPr>
          <p:grpSp>
            <p:nvGrpSpPr>
              <p:cNvPr id="110597" name="群組 2"/>
              <p:cNvGrpSpPr>
                <a:grpSpLocks/>
              </p:cNvGrpSpPr>
              <p:nvPr/>
            </p:nvGrpSpPr>
            <p:grpSpPr bwMode="auto">
              <a:xfrm>
                <a:off x="723330" y="675982"/>
                <a:ext cx="7008455" cy="6284917"/>
                <a:chOff x="399855" y="714423"/>
                <a:chExt cx="7008408" cy="6284395"/>
              </a:xfrm>
            </p:grpSpPr>
            <p:pic>
              <p:nvPicPr>
                <p:cNvPr id="110600" name="图片 1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855" y="714423"/>
                  <a:ext cx="6117466" cy="4673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0601" name="图片 15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1680" y="4142355"/>
                  <a:ext cx="3056583" cy="28564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9" name="TextBox 18"/>
              <p:cNvSpPr txBox="1"/>
              <p:nvPr/>
            </p:nvSpPr>
            <p:spPr>
              <a:xfrm rot="585224" flipH="1">
                <a:off x="4786406" y="4639380"/>
                <a:ext cx="2657475" cy="159980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4000" b="1" i="0" u="none" strike="noStrike" kern="0" cap="none" spc="0" normalizeH="0" baseline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uLnTx/>
                    <a:uFillTx/>
                    <a:latin typeface="Agency FB" pitchFamily="34" charset="0"/>
                    <a:ea typeface="微软雅黑" pitchFamily="34" charset="-122"/>
                  </a:defRPr>
                </a:lvl1pPr>
              </a:lstStyle>
              <a:p>
                <a:pPr>
                  <a:lnSpc>
                    <a:spcPct val="100000"/>
                  </a:lnSpc>
                  <a:defRPr/>
                </a:pPr>
                <a:r>
                  <a:rPr lang="zh-TW" altLang="en-US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華康兒風體W4(P)" pitchFamily="34" charset="-120"/>
                    <a:ea typeface="華康兒風體W4(P)" pitchFamily="34" charset="-120"/>
                  </a:rPr>
                  <a:t>生病找醫師</a:t>
                </a:r>
              </a:p>
              <a:p>
                <a:pPr>
                  <a:lnSpc>
                    <a:spcPct val="100000"/>
                  </a:lnSpc>
                  <a:defRPr/>
                </a:pPr>
                <a:r>
                  <a:rPr lang="zh-TW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華康兒風體W4(P)" pitchFamily="34" charset="-120"/>
                    <a:ea typeface="華康兒風體W4(P)" pitchFamily="34" charset="-120"/>
                  </a:rPr>
                  <a:t>用藥</a:t>
                </a:r>
                <a:r>
                  <a:rPr lang="zh-TW" altLang="en-US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華康兒風體W4(P)" pitchFamily="34" charset="-120"/>
                    <a:ea typeface="華康兒風體W4(P)" pitchFamily="34" charset="-120"/>
                  </a:rPr>
                  <a:t>找</a:t>
                </a:r>
                <a:r>
                  <a:rPr lang="zh-TW" altLang="en-US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華康兒風體W4(P)" pitchFamily="34" charset="-120"/>
                    <a:ea typeface="華康兒風體W4(P)" pitchFamily="34" charset="-120"/>
                  </a:rPr>
                  <a:t>藥師</a:t>
                </a:r>
                <a:endParaRPr lang="zh-TW" altLang="en-US" sz="44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華康兒風體W4(P)" pitchFamily="34" charset="-120"/>
                  <a:ea typeface="華康兒風體W4(P)" pitchFamily="34" charset="-120"/>
                </a:endParaRPr>
              </a:p>
            </p:txBody>
          </p:sp>
        </p:grpSp>
        <p:sp>
          <p:nvSpPr>
            <p:cNvPr id="110599" name="內容版面配置區 1"/>
            <p:cNvSpPr txBox="1">
              <a:spLocks/>
            </p:cNvSpPr>
            <p:nvPr/>
          </p:nvSpPr>
          <p:spPr bwMode="auto">
            <a:xfrm rot="21410166">
              <a:off x="1544806" y="1032909"/>
              <a:ext cx="5154895" cy="3524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73050" indent="-27305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1pPr>
              <a:lvl2pPr marL="547688" indent="-2730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2pPr>
              <a:lvl3pPr marL="822325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3pPr>
              <a:lvl4pPr marL="1096963" indent="-228600">
                <a:spcBef>
                  <a:spcPts val="400"/>
                </a:spcBef>
                <a:buClr>
                  <a:srgbClr val="549FB3"/>
                </a:buClr>
                <a:buSzPct val="70000"/>
                <a:buFont typeface="Wingdings" panose="05000000000000000000" pitchFamily="2" charset="2"/>
                <a:buChar char="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4pPr>
              <a:lvl5pPr marL="13716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5pPr>
              <a:lvl6pPr marL="1828800" indent="-228600" fontAlgn="base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6pPr>
              <a:lvl7pPr marL="2286000" indent="-228600" fontAlgn="base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7pPr>
              <a:lvl8pPr marL="2743200" indent="-228600" fontAlgn="base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8pPr>
              <a:lvl9pPr marL="3200400" indent="-228600" fontAlgn="base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9pPr>
            </a:lstStyle>
            <a:p>
              <a:r>
                <a:rPr lang="zh-TW" altLang="en-US" b="1" dirty="0" smtClean="0">
                  <a:latin typeface="華康竹風體W4" pitchFamily="65" charset="-120"/>
                  <a:ea typeface="華康竹風體W4" pitchFamily="65" charset="-120"/>
                </a:rPr>
                <a:t>有</a:t>
              </a:r>
              <a:r>
                <a:rPr lang="zh-TW" altLang="en-US" b="1" dirty="0">
                  <a:latin typeface="華康竹風體W4" pitchFamily="65" charset="-120"/>
                  <a:ea typeface="華康竹風體W4" pitchFamily="65" charset="-120"/>
                </a:rPr>
                <a:t>用藥問題都可以</a:t>
              </a:r>
              <a:r>
                <a:rPr lang="zh-TW" altLang="en-US" b="1" dirty="0">
                  <a:solidFill>
                    <a:srgbClr val="FF0000"/>
                  </a:solidFill>
                  <a:latin typeface="華康竹風體W4" pitchFamily="65" charset="-120"/>
                  <a:ea typeface="華康竹風體W4" pitchFamily="65" charset="-120"/>
                </a:rPr>
                <a:t>直接請教</a:t>
              </a:r>
              <a:r>
                <a:rPr lang="zh-TW" altLang="en-US" b="1" dirty="0">
                  <a:latin typeface="華康竹風體W4" pitchFamily="65" charset="-120"/>
                  <a:ea typeface="華康竹風體W4" pitchFamily="65" charset="-120"/>
                </a:rPr>
                <a:t>醫師或藥師</a:t>
              </a:r>
            </a:p>
            <a:p>
              <a:r>
                <a:rPr lang="zh-TW" altLang="en-US" b="1" dirty="0">
                  <a:latin typeface="華康竹風體W4" pitchFamily="65" charset="-120"/>
                  <a:ea typeface="華康竹風體W4" pitchFamily="65" charset="-120"/>
                </a:rPr>
                <a:t>可撥打</a:t>
              </a:r>
              <a:r>
                <a:rPr lang="zh-TW" altLang="en-US" b="1" dirty="0">
                  <a:solidFill>
                    <a:srgbClr val="FF0000"/>
                  </a:solidFill>
                  <a:latin typeface="華康竹風體W4" pitchFamily="65" charset="-120"/>
                  <a:ea typeface="華康竹風體W4" pitchFamily="65" charset="-120"/>
                </a:rPr>
                <a:t>藥袋上的電話</a:t>
              </a:r>
              <a:r>
                <a:rPr lang="zh-TW" altLang="en-US" b="1" dirty="0">
                  <a:latin typeface="華康竹風體W4" pitchFamily="65" charset="-120"/>
                  <a:ea typeface="華康竹風體W4" pitchFamily="65" charset="-120"/>
                </a:rPr>
                <a:t>諮詢</a:t>
              </a:r>
            </a:p>
            <a:p>
              <a:r>
                <a:rPr lang="zh-TW" altLang="en-US" b="1" dirty="0">
                  <a:latin typeface="華康竹風體W4" pitchFamily="65" charset="-120"/>
                  <a:ea typeface="華康竹風體W4" pitchFamily="65" charset="-120"/>
                </a:rPr>
                <a:t>購買成藥或指示用藥時，應</a:t>
              </a:r>
              <a:r>
                <a:rPr lang="zh-TW" altLang="en-US" b="1" dirty="0">
                  <a:solidFill>
                    <a:srgbClr val="FF0000"/>
                  </a:solidFill>
                  <a:latin typeface="華康竹風體W4" pitchFamily="65" charset="-120"/>
                  <a:ea typeface="華康竹風體W4" pitchFamily="65" charset="-120"/>
                </a:rPr>
                <a:t>主動索取聯絡電話</a:t>
              </a:r>
              <a:r>
                <a:rPr lang="zh-TW" altLang="en-US" b="1" dirty="0">
                  <a:latin typeface="華康竹風體W4" pitchFamily="65" charset="-120"/>
                  <a:ea typeface="華康竹風體W4" pitchFamily="65" charset="-120"/>
                </a:rPr>
                <a:t>以方便日後諮詢藥師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772400" cy="1362075"/>
          </a:xfrm>
        </p:spPr>
        <p:txBody>
          <a:bodyPr/>
          <a:lstStyle/>
          <a:p>
            <a:r>
              <a:rPr lang="zh-TW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正確用藥五大核心記得了嗎？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AC35-CEA6-42A8-8F3E-6FCE46F66EDE}" type="slidenum">
              <a:rPr lang="en-US" altLang="zh-TW" smtClean="0"/>
              <a:pPr>
                <a:defRPr/>
              </a:pPr>
              <a:t>41</a:t>
            </a:fld>
            <a:endParaRPr lang="en-US" altLang="zh-TW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78145212"/>
              </p:ext>
            </p:extLst>
          </p:nvPr>
        </p:nvGraphicFramePr>
        <p:xfrm>
          <a:off x="179512" y="1268760"/>
          <a:ext cx="8856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圖片 6" descr="藥博士(右)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97189" y="2276872"/>
            <a:ext cx="3187379" cy="43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>
          <a:xfrm>
            <a:off x="915504" y="2552700"/>
            <a:ext cx="7304856" cy="1752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zh-TW" altLang="en-US" sz="6000" dirty="0"/>
              <a:t>感謝</a:t>
            </a:r>
            <a:r>
              <a:rPr lang="zh-TW" altLang="en-US" sz="6000" dirty="0" smtClean="0"/>
              <a:t>聆聽</a:t>
            </a:r>
            <a:endParaRPr lang="en-US" altLang="zh-TW" sz="6000" dirty="0" smtClean="0"/>
          </a:p>
          <a:p>
            <a:pPr algn="ctr">
              <a:buNone/>
            </a:pPr>
            <a:r>
              <a:rPr lang="zh-TW" altLang="en-US" sz="6000" dirty="0"/>
              <a:t>敬請指教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AC35-CEA6-42A8-8F3E-6FCE46F66EDE}" type="slidenum">
              <a:rPr lang="en-US" altLang="zh-TW" smtClean="0"/>
              <a:pPr>
                <a:defRPr/>
              </a:pPr>
              <a:t>42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362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正確用藥五大核心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   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身體的主人</a:t>
            </a: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   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清楚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表達自己的身體狀況</a:t>
            </a: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   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清楚藥品標示</a:t>
            </a: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   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清楚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用藥方法、時間</a:t>
            </a: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   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醫師、藥師做朋友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1A8E-9512-40D1-AF1F-443B11AEBA98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13" name="圖片 12" descr="藥博士(左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258" y="1813811"/>
            <a:ext cx="3422863" cy="48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549FB3"/>
              </a:buClr>
              <a:buSzPct val="70000"/>
              <a:buFont typeface="Wingdings" panose="05000000000000000000" pitchFamily="2" charset="2"/>
              <a:buChar char="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B425CFA-0057-4AB1-B199-71122F28C63E}" type="slidenum">
              <a:rPr lang="zh-TW" altLang="en-US" sz="1400">
                <a:ea typeface="新細明體" panose="02020500000000000000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zh-TW" altLang="en-US" sz="1400">
              <a:ea typeface="新細明體" panose="02020500000000000000" pitchFamily="18" charset="-120"/>
            </a:endParaRPr>
          </a:p>
        </p:txBody>
      </p:sp>
      <p:grpSp>
        <p:nvGrpSpPr>
          <p:cNvPr id="72708" name="群組 7"/>
          <p:cNvGrpSpPr>
            <a:grpSpLocks/>
          </p:cNvGrpSpPr>
          <p:nvPr/>
        </p:nvGrpSpPr>
        <p:grpSpPr bwMode="auto">
          <a:xfrm>
            <a:off x="323528" y="404664"/>
            <a:ext cx="5759076" cy="2808312"/>
            <a:chOff x="467544" y="1340768"/>
            <a:chExt cx="7976686" cy="2016224"/>
          </a:xfrm>
        </p:grpSpPr>
        <p:pic>
          <p:nvPicPr>
            <p:cNvPr id="72710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340768"/>
              <a:ext cx="7976686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1255576" y="1887566"/>
              <a:ext cx="6765043" cy="90381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zh-TW" altLang="en-US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能力一  </a:t>
              </a:r>
              <a:endPara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zh-TW" altLang="en-US" sz="4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做</a:t>
              </a:r>
              <a:r>
                <a:rPr lang="zh-TW" altLang="en-US" sz="4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身體的主人</a:t>
              </a:r>
            </a:p>
          </p:txBody>
        </p:sp>
      </p:grpSp>
      <p:pic>
        <p:nvPicPr>
          <p:cNvPr id="9" name="圖片 8" descr="藥博士(左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5887" y="1187236"/>
            <a:ext cx="4320480" cy="61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能力一  做身體的主人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在身體有輕微不適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常先以藥局購買的指示藥或成藥來緩解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症狀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不一定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會閱讀藥品外盒標示及說明，只憑印象就服用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世界衛生組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提倡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自我照護（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Self-Care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自己的健康負起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責任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藥品方面更應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謹慎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醫師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或藥師指示下使用才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04F9B-0007-4465-9805-DCEE2D4CD465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  <p:pic>
        <p:nvPicPr>
          <p:cNvPr id="7" name="Picture 2" descr="胃痛吞胃藥　真的沒問題？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4390" y="4221088"/>
            <a:ext cx="3109611" cy="26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4499992" y="6523851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圖片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來源：天下雜誌</a:t>
            </a:r>
            <a:endParaRPr lang="en-US" altLang="zh-TW" sz="1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74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能力一  做身體的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主人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預防勝於治療   健康資訊多留意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養成良好的生活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習慣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留意健康及正確用藥訊息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AC35-CEA6-42A8-8F3E-6FCE46F66EDE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  <p:sp>
        <p:nvSpPr>
          <p:cNvPr id="11" name="矩形 10"/>
          <p:cNvSpPr/>
          <p:nvPr/>
        </p:nvSpPr>
        <p:spPr>
          <a:xfrm>
            <a:off x="6744745" y="3933056"/>
            <a:ext cx="1211632" cy="425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566" y="3140968"/>
            <a:ext cx="3240360" cy="2935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黃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5858" y="3108176"/>
            <a:ext cx="2952328" cy="334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643129" y="6456296"/>
            <a:ext cx="4314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圖片來源：行政院衛生署國民健康局高血壓防治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手冊</a:t>
            </a:r>
            <a:endParaRPr lang="en-US" altLang="zh-TW" sz="1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91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能力一  做身體的主人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謹慎判斷再決定　來路不明不亂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買</a:t>
            </a:r>
            <a:endParaRPr lang="en-US" altLang="zh-TW" b="1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及用藥資訊不能盡信，要謹慎判斷再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購買藥品應至有藥師執業之藥局購買才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安心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遵守藥品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不原則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信、不買、不吃、不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推薦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AC35-CEA6-42A8-8F3E-6FCE46F66EDE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  <p:sp>
        <p:nvSpPr>
          <p:cNvPr id="9" name="矩形 8"/>
          <p:cNvSpPr/>
          <p:nvPr/>
        </p:nvSpPr>
        <p:spPr>
          <a:xfrm>
            <a:off x="4411537" y="6536551"/>
            <a:ext cx="3236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圖片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來源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食品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藥物消費者知識服務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網</a:t>
            </a:r>
            <a:endParaRPr lang="en-US" altLang="zh-TW" sz="1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5688" y="4379027"/>
            <a:ext cx="4526280" cy="169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禁止標誌 6"/>
          <p:cNvSpPr/>
          <p:nvPr/>
        </p:nvSpPr>
        <p:spPr>
          <a:xfrm>
            <a:off x="3058668" y="3791974"/>
            <a:ext cx="2880320" cy="2871459"/>
          </a:xfrm>
          <a:prstGeom prst="noSmoking">
            <a:avLst>
              <a:gd name="adj" fmla="val 1769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醫策會簡報格式B中文版-2015出版委員會核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醫策會簡報格式B中文版-2015出版委員會核可" id="{8A13D840-FC53-4A1E-9551-03AE5FE95BFE}" vid="{35233F2C-3C88-4271-960A-8A67DC781D1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醫策會簡報格式B中文版-2015出版委員會核可</Template>
  <TotalTime>2235</TotalTime>
  <Words>2376</Words>
  <Application>Microsoft Office PowerPoint</Application>
  <PresentationFormat>如螢幕大小 (4:3)</PresentationFormat>
  <Paragraphs>342</Paragraphs>
  <Slides>42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59" baseType="lpstr">
      <vt:lpstr>Adidas Unity</vt:lpstr>
      <vt:lpstr>微软雅黑</vt:lpstr>
      <vt:lpstr>SimSun</vt:lpstr>
      <vt:lpstr>華康竹風體W4</vt:lpstr>
      <vt:lpstr>華康兒風體W4(P)</vt:lpstr>
      <vt:lpstr>微軟正黑體</vt:lpstr>
      <vt:lpstr>新細明體</vt:lpstr>
      <vt:lpstr>標楷體</vt:lpstr>
      <vt:lpstr>Agency FB</vt:lpstr>
      <vt:lpstr>Arial</vt:lpstr>
      <vt:lpstr>Arial Black</vt:lpstr>
      <vt:lpstr>Calibri</vt:lpstr>
      <vt:lpstr>Times New Roman</vt:lpstr>
      <vt:lpstr>Verdana</vt:lpstr>
      <vt:lpstr>Wingdings</vt:lpstr>
      <vt:lpstr>Wingdings 3</vt:lpstr>
      <vt:lpstr>醫策會簡報格式B中文版-2015出版委員會核可</vt:lpstr>
      <vt:lpstr>PowerPoint 簡報</vt:lpstr>
      <vt:lpstr>隔壁班的王小芬……</vt:lpstr>
      <vt:lpstr>動動腦</vt:lpstr>
      <vt:lpstr>PowerPoint 簡報</vt:lpstr>
      <vt:lpstr>正確用藥五大核心</vt:lpstr>
      <vt:lpstr>PowerPoint 簡報</vt:lpstr>
      <vt:lpstr>能力一  做身體的主人</vt:lpstr>
      <vt:lpstr>能力一  做身體的主人</vt:lpstr>
      <vt:lpstr>能力一  做身體的主人</vt:lpstr>
      <vt:lpstr>藥品五       原則</vt:lpstr>
      <vt:lpstr>PowerPoint 簡報</vt:lpstr>
      <vt:lpstr>PowerPoint 簡報</vt:lpstr>
      <vt:lpstr>能力一  做身體的主人</vt:lpstr>
      <vt:lpstr>PowerPoint 簡報</vt:lpstr>
      <vt:lpstr>看病或到藥局購買藥品時要說什麼？</vt:lpstr>
      <vt:lpstr>看病或到藥局購買藥品時向 　　　　　　醫師或藥師說清楚:</vt:lpstr>
      <vt:lpstr>看病或到藥局購買藥品時向 　　　　　　醫師或藥師說清楚:</vt:lpstr>
      <vt:lpstr>PowerPoint 簡報</vt:lpstr>
      <vt:lpstr>PowerPoint 簡報</vt:lpstr>
      <vt:lpstr>依使用風險性高低分級</vt:lpstr>
      <vt:lpstr>合法藥品怎麼看?</vt:lpstr>
      <vt:lpstr>PowerPoint 簡報</vt:lpstr>
      <vt:lpstr>PowerPoint 簡報</vt:lpstr>
      <vt:lpstr>市售藥品安全吃</vt:lpstr>
      <vt:lpstr>如購買成藥或指示藥時…</vt:lpstr>
      <vt:lpstr>PowerPoint 簡報</vt:lpstr>
      <vt:lpstr>Q：中藥使用之常見問題</vt:lpstr>
      <vt:lpstr>使用中藥的正確觀念 </vt:lpstr>
      <vt:lpstr>藥要放哪裡？</vt:lpstr>
      <vt:lpstr>所有藥品都…</vt:lpstr>
      <vt:lpstr>廢棄藥品處理方法</vt:lpstr>
      <vt:lpstr>PowerPoint 簡報</vt:lpstr>
      <vt:lpstr>PowerPoint 簡報</vt:lpstr>
      <vt:lpstr>服藥正確方法</vt:lpstr>
      <vt:lpstr>PowerPoint 簡報</vt:lpstr>
      <vt:lpstr>忘了服藥怎麼辦</vt:lpstr>
      <vt:lpstr>PowerPoint 簡報</vt:lpstr>
      <vt:lpstr>與醫師、藥師做朋友</vt:lpstr>
      <vt:lpstr>如何挑選值得信賴的用藥守護神？</vt:lpstr>
      <vt:lpstr>PowerPoint 簡報</vt:lpstr>
      <vt:lpstr>正確用藥五大核心記得了嗎？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王櫻如</dc:creator>
  <cp:lastModifiedBy>Sam</cp:lastModifiedBy>
  <cp:revision>171</cp:revision>
  <cp:lastPrinted>2013-11-25T05:31:11Z</cp:lastPrinted>
  <dcterms:created xsi:type="dcterms:W3CDTF">2016-05-05T09:56:48Z</dcterms:created>
  <dcterms:modified xsi:type="dcterms:W3CDTF">2016-10-13T00:54:51Z</dcterms:modified>
</cp:coreProperties>
</file>